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4"/>
  </p:notesMasterIdLst>
  <p:sldIdLst>
    <p:sldId id="256" r:id="rId2"/>
    <p:sldId id="257" r:id="rId3"/>
    <p:sldId id="258" r:id="rId4"/>
    <p:sldId id="259" r:id="rId5"/>
    <p:sldId id="266" r:id="rId6"/>
    <p:sldId id="260" r:id="rId7"/>
    <p:sldId id="261" r:id="rId8"/>
    <p:sldId id="262" r:id="rId9"/>
    <p:sldId id="263" r:id="rId10"/>
    <p:sldId id="264" r:id="rId11"/>
    <p:sldId id="265" r:id="rId12"/>
    <p:sldId id="268" r:id="rId13"/>
  </p:sldIdLst>
  <p:sldSz cx="14630400" cy="8229600"/>
  <p:notesSz cx="8229600" cy="14630400"/>
  <p:embeddedFontLst>
    <p:embeddedFont>
      <p:font typeface="Fira Sans" panose="020B0503050000020004" pitchFamily="34" charset="0"/>
      <p:regular r:id="rId15"/>
      <p:bold r:id="rId16"/>
      <p:italic r:id="rId17"/>
      <p:boldItalic r:id="rId18"/>
    </p:embeddedFont>
    <p:embeddedFont>
      <p:font typeface="Inconsolata" pitchFamily="1" charset="0"/>
      <p:regular r:id="rId19"/>
    </p:embeddedFont>
    <p:embeddedFont>
      <p:font typeface="Verdana" panose="020B0604030504040204" pitchFamily="34" charset="0"/>
      <p:regular r:id="rId20"/>
      <p:bold r:id="rId21"/>
      <p:italic r:id="rId22"/>
      <p:boldItalic r:id="rId23"/>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CD3FC4-0A35-4439-9917-B93D5C441828}" v="11" dt="2024-09-07T09:06:51.964"/>
    <p1510:client id="{AAC9B492-47B6-984B-6D9E-38A8F46727E7}" v="16" dt="2024-09-07T08:57:45.6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51" d="100"/>
          <a:sy n="51" d="100"/>
        </p:scale>
        <p:origin x="844"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OELIA PRADA VICENTE" userId="S::nprada@educa.jcyl.es::ef86fa3b-75ec-4ef5-be16-6ea204e8789e" providerId="AD" clId="Web-{AAC9B492-47B6-984B-6D9E-38A8F46727E7}"/>
    <pc:docChg chg="modSld">
      <pc:chgData name="NOELIA PRADA VICENTE" userId="S::nprada@educa.jcyl.es::ef86fa3b-75ec-4ef5-be16-6ea204e8789e" providerId="AD" clId="Web-{AAC9B492-47B6-984B-6D9E-38A8F46727E7}" dt="2024-09-07T08:57:42.262" v="12" actId="20577"/>
      <pc:docMkLst>
        <pc:docMk/>
      </pc:docMkLst>
      <pc:sldChg chg="modSp">
        <pc:chgData name="NOELIA PRADA VICENTE" userId="S::nprada@educa.jcyl.es::ef86fa3b-75ec-4ef5-be16-6ea204e8789e" providerId="AD" clId="Web-{AAC9B492-47B6-984B-6D9E-38A8F46727E7}" dt="2024-09-07T08:57:29.542" v="6" actId="20577"/>
        <pc:sldMkLst>
          <pc:docMk/>
          <pc:sldMk cId="0" sldId="261"/>
        </pc:sldMkLst>
        <pc:spChg chg="mod">
          <ac:chgData name="NOELIA PRADA VICENTE" userId="S::nprada@educa.jcyl.es::ef86fa3b-75ec-4ef5-be16-6ea204e8789e" providerId="AD" clId="Web-{AAC9B492-47B6-984B-6D9E-38A8F46727E7}" dt="2024-09-07T08:57:29.542" v="6" actId="20577"/>
          <ac:spMkLst>
            <pc:docMk/>
            <pc:sldMk cId="0" sldId="261"/>
            <ac:spMk id="3" creationId="{00000000-0000-0000-0000-000000000000}"/>
          </ac:spMkLst>
        </pc:spChg>
      </pc:sldChg>
      <pc:sldChg chg="modSp">
        <pc:chgData name="NOELIA PRADA VICENTE" userId="S::nprada@educa.jcyl.es::ef86fa3b-75ec-4ef5-be16-6ea204e8789e" providerId="AD" clId="Web-{AAC9B492-47B6-984B-6D9E-38A8F46727E7}" dt="2024-09-07T08:57:36.496" v="11" actId="20577"/>
        <pc:sldMkLst>
          <pc:docMk/>
          <pc:sldMk cId="0" sldId="262"/>
        </pc:sldMkLst>
        <pc:spChg chg="mod">
          <ac:chgData name="NOELIA PRADA VICENTE" userId="S::nprada@educa.jcyl.es::ef86fa3b-75ec-4ef5-be16-6ea204e8789e" providerId="AD" clId="Web-{AAC9B492-47B6-984B-6D9E-38A8F46727E7}" dt="2024-09-07T08:57:36.496" v="11" actId="20577"/>
          <ac:spMkLst>
            <pc:docMk/>
            <pc:sldMk cId="0" sldId="262"/>
            <ac:spMk id="2" creationId="{00000000-0000-0000-0000-000000000000}"/>
          </ac:spMkLst>
        </pc:spChg>
      </pc:sldChg>
      <pc:sldChg chg="modSp">
        <pc:chgData name="NOELIA PRADA VICENTE" userId="S::nprada@educa.jcyl.es::ef86fa3b-75ec-4ef5-be16-6ea204e8789e" providerId="AD" clId="Web-{AAC9B492-47B6-984B-6D9E-38A8F46727E7}" dt="2024-09-07T08:57:42.262" v="12" actId="20577"/>
        <pc:sldMkLst>
          <pc:docMk/>
          <pc:sldMk cId="0" sldId="263"/>
        </pc:sldMkLst>
        <pc:spChg chg="mod">
          <ac:chgData name="NOELIA PRADA VICENTE" userId="S::nprada@educa.jcyl.es::ef86fa3b-75ec-4ef5-be16-6ea204e8789e" providerId="AD" clId="Web-{AAC9B492-47B6-984B-6D9E-38A8F46727E7}" dt="2024-09-07T08:57:42.262" v="12" actId="20577"/>
          <ac:spMkLst>
            <pc:docMk/>
            <pc:sldMk cId="0" sldId="263"/>
            <ac:spMk id="3" creationId="{00000000-0000-0000-0000-000000000000}"/>
          </ac:spMkLst>
        </pc:spChg>
      </pc:sldChg>
      <pc:sldChg chg="addSp delSp modSp delAnim">
        <pc:chgData name="NOELIA PRADA VICENTE" userId="S::nprada@educa.jcyl.es::ef86fa3b-75ec-4ef5-be16-6ea204e8789e" providerId="AD" clId="Web-{AAC9B492-47B6-984B-6D9E-38A8F46727E7}" dt="2024-09-07T08:56:15.087" v="5" actId="1076"/>
        <pc:sldMkLst>
          <pc:docMk/>
          <pc:sldMk cId="0" sldId="268"/>
        </pc:sldMkLst>
        <pc:picChg chg="del mod">
          <ac:chgData name="NOELIA PRADA VICENTE" userId="S::nprada@educa.jcyl.es::ef86fa3b-75ec-4ef5-be16-6ea204e8789e" providerId="AD" clId="Web-{AAC9B492-47B6-984B-6D9E-38A8F46727E7}" dt="2024-09-07T08:56:12.259" v="4"/>
          <ac:picMkLst>
            <pc:docMk/>
            <pc:sldMk cId="0" sldId="268"/>
            <ac:picMk id="2" creationId="{6E9BD788-E3B6-50FC-6883-D7DA018A3612}"/>
          </ac:picMkLst>
        </pc:picChg>
        <pc:picChg chg="add mod">
          <ac:chgData name="NOELIA PRADA VICENTE" userId="S::nprada@educa.jcyl.es::ef86fa3b-75ec-4ef5-be16-6ea204e8789e" providerId="AD" clId="Web-{AAC9B492-47B6-984B-6D9E-38A8F46727E7}" dt="2024-09-07T08:56:15.087" v="5" actId="1076"/>
          <ac:picMkLst>
            <pc:docMk/>
            <pc:sldMk cId="0" sldId="268"/>
            <ac:picMk id="4" creationId="{480A8668-CDE4-1886-76E1-769E36F6D45C}"/>
          </ac:picMkLst>
        </pc:picChg>
      </pc:sldChg>
    </pc:docChg>
  </pc:docChgLst>
  <pc:docChgLst>
    <pc:chgData name="NOELIA PRADA VICENTE" userId="ef86fa3b-75ec-4ef5-be16-6ea204e8789e" providerId="ADAL" clId="{14CD3FC4-0A35-4439-9917-B93D5C441828}"/>
    <pc:docChg chg="modSld">
      <pc:chgData name="NOELIA PRADA VICENTE" userId="ef86fa3b-75ec-4ef5-be16-6ea204e8789e" providerId="ADAL" clId="{14CD3FC4-0A35-4439-9917-B93D5C441828}" dt="2024-09-07T09:12:08.300" v="33" actId="1076"/>
      <pc:docMkLst>
        <pc:docMk/>
      </pc:docMkLst>
      <pc:sldChg chg="addSp delSp modSp mod">
        <pc:chgData name="NOELIA PRADA VICENTE" userId="ef86fa3b-75ec-4ef5-be16-6ea204e8789e" providerId="ADAL" clId="{14CD3FC4-0A35-4439-9917-B93D5C441828}" dt="2024-09-07T09:12:08.300" v="33" actId="1076"/>
        <pc:sldMkLst>
          <pc:docMk/>
          <pc:sldMk cId="0" sldId="256"/>
        </pc:sldMkLst>
        <pc:spChg chg="add del mod">
          <ac:chgData name="NOELIA PRADA VICENTE" userId="ef86fa3b-75ec-4ef5-be16-6ea204e8789e" providerId="ADAL" clId="{14CD3FC4-0A35-4439-9917-B93D5C441828}" dt="2024-09-07T09:06:22.144" v="13" actId="478"/>
          <ac:spMkLst>
            <pc:docMk/>
            <pc:sldMk cId="0" sldId="256"/>
            <ac:spMk id="2" creationId="{B1D81560-BCCD-2E33-58C9-2D79C5D0F8F4}"/>
          </ac:spMkLst>
        </pc:spChg>
        <pc:spChg chg="mod">
          <ac:chgData name="NOELIA PRADA VICENTE" userId="ef86fa3b-75ec-4ef5-be16-6ea204e8789e" providerId="ADAL" clId="{14CD3FC4-0A35-4439-9917-B93D5C441828}" dt="2024-09-07T09:05:23.107" v="2" actId="1076"/>
          <ac:spMkLst>
            <pc:docMk/>
            <pc:sldMk cId="0" sldId="256"/>
            <ac:spMk id="3" creationId="{00000000-0000-0000-0000-000000000000}"/>
          </ac:spMkLst>
        </pc:spChg>
        <pc:spChg chg="mod">
          <ac:chgData name="NOELIA PRADA VICENTE" userId="ef86fa3b-75ec-4ef5-be16-6ea204e8789e" providerId="ADAL" clId="{14CD3FC4-0A35-4439-9917-B93D5C441828}" dt="2024-09-07T09:05:15.903" v="1" actId="1076"/>
          <ac:spMkLst>
            <pc:docMk/>
            <pc:sldMk cId="0" sldId="256"/>
            <ac:spMk id="4" creationId="{00000000-0000-0000-0000-000000000000}"/>
          </ac:spMkLst>
        </pc:spChg>
        <pc:spChg chg="add mod">
          <ac:chgData name="NOELIA PRADA VICENTE" userId="ef86fa3b-75ec-4ef5-be16-6ea204e8789e" providerId="ADAL" clId="{14CD3FC4-0A35-4439-9917-B93D5C441828}" dt="2024-09-07T09:11:30.541" v="31" actId="255"/>
          <ac:spMkLst>
            <pc:docMk/>
            <pc:sldMk cId="0" sldId="256"/>
            <ac:spMk id="7" creationId="{490785F2-CF76-4F42-0AD4-DA299CDF58E7}"/>
          </ac:spMkLst>
        </pc:spChg>
        <pc:picChg chg="add mod">
          <ac:chgData name="NOELIA PRADA VICENTE" userId="ef86fa3b-75ec-4ef5-be16-6ea204e8789e" providerId="ADAL" clId="{14CD3FC4-0A35-4439-9917-B93D5C441828}" dt="2024-09-07T09:12:08.300" v="33" actId="1076"/>
          <ac:picMkLst>
            <pc:docMk/>
            <pc:sldMk cId="0" sldId="256"/>
            <ac:picMk id="5" creationId="{E41B0FD0-B10C-F58E-BF1D-B85B8362E655}"/>
          </ac:picMkLst>
        </pc:picChg>
        <pc:picChg chg="add del mod">
          <ac:chgData name="NOELIA PRADA VICENTE" userId="ef86fa3b-75ec-4ef5-be16-6ea204e8789e" providerId="ADAL" clId="{14CD3FC4-0A35-4439-9917-B93D5C441828}" dt="2024-09-07T09:06:18.504" v="11" actId="478"/>
          <ac:picMkLst>
            <pc:docMk/>
            <pc:sldMk cId="0" sldId="256"/>
            <ac:picMk id="1026" creationId="{AFAAB451-151B-A6EC-3744-16DF0222CB35}"/>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459628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39489337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10C17"/>
          </a:solidFill>
          <a:ln/>
        </p:spPr>
      </p:sp>
      <p:sp>
        <p:nvSpPr>
          <p:cNvPr id="3" name="Shape 1"/>
          <p:cNvSpPr/>
          <p:nvPr/>
        </p:nvSpPr>
        <p:spPr>
          <a:xfrm>
            <a:off x="0" y="0"/>
            <a:ext cx="14630400" cy="8229600"/>
          </a:xfrm>
          <a:prstGeom prst="rect">
            <a:avLst/>
          </a:prstGeom>
          <a:solidFill>
            <a:srgbClr val="241631"/>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10C17"/>
          </a:solidFill>
          <a:ln/>
        </p:spPr>
      </p:sp>
      <p:sp>
        <p:nvSpPr>
          <p:cNvPr id="3" name="Shape 1"/>
          <p:cNvSpPr/>
          <p:nvPr/>
        </p:nvSpPr>
        <p:spPr>
          <a:xfrm>
            <a:off x="0" y="0"/>
            <a:ext cx="14630400" cy="8229600"/>
          </a:xfrm>
          <a:prstGeom prst="rect">
            <a:avLst/>
          </a:prstGeom>
          <a:solidFill>
            <a:srgbClr val="241631"/>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10C17"/>
          </a:solidFill>
          <a:ln/>
        </p:spPr>
      </p:sp>
      <p:sp>
        <p:nvSpPr>
          <p:cNvPr id="3" name="Shape 1"/>
          <p:cNvSpPr/>
          <p:nvPr/>
        </p:nvSpPr>
        <p:spPr>
          <a:xfrm>
            <a:off x="0" y="0"/>
            <a:ext cx="14630400" cy="8229600"/>
          </a:xfrm>
          <a:prstGeom prst="rect">
            <a:avLst/>
          </a:prstGeom>
          <a:solidFill>
            <a:srgbClr val="241631"/>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10C17"/>
          </a:solidFill>
          <a:ln/>
        </p:spPr>
      </p:sp>
      <p:sp>
        <p:nvSpPr>
          <p:cNvPr id="3" name="Shape 1"/>
          <p:cNvSpPr/>
          <p:nvPr/>
        </p:nvSpPr>
        <p:spPr>
          <a:xfrm>
            <a:off x="0" y="0"/>
            <a:ext cx="14630400" cy="8229600"/>
          </a:xfrm>
          <a:prstGeom prst="rect">
            <a:avLst/>
          </a:prstGeom>
          <a:solidFill>
            <a:srgbClr val="241631"/>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10C17"/>
          </a:solidFill>
          <a:ln/>
        </p:spPr>
      </p:sp>
      <p:sp>
        <p:nvSpPr>
          <p:cNvPr id="3" name="Shape 1"/>
          <p:cNvSpPr/>
          <p:nvPr/>
        </p:nvSpPr>
        <p:spPr>
          <a:xfrm>
            <a:off x="0" y="0"/>
            <a:ext cx="14630400" cy="8229600"/>
          </a:xfrm>
          <a:prstGeom prst="rect">
            <a:avLst/>
          </a:prstGeom>
          <a:solidFill>
            <a:srgbClr val="241631"/>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10C17"/>
          </a:solidFill>
          <a:ln/>
        </p:spPr>
      </p:sp>
      <p:sp>
        <p:nvSpPr>
          <p:cNvPr id="3" name="Shape 1"/>
          <p:cNvSpPr/>
          <p:nvPr/>
        </p:nvSpPr>
        <p:spPr>
          <a:xfrm>
            <a:off x="0" y="0"/>
            <a:ext cx="14630400" cy="8229600"/>
          </a:xfrm>
          <a:prstGeom prst="rect">
            <a:avLst/>
          </a:prstGeom>
          <a:solidFill>
            <a:srgbClr val="241631"/>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10C17"/>
          </a:solidFill>
          <a:ln/>
        </p:spPr>
      </p:sp>
      <p:sp>
        <p:nvSpPr>
          <p:cNvPr id="3" name="Shape 1"/>
          <p:cNvSpPr/>
          <p:nvPr/>
        </p:nvSpPr>
        <p:spPr>
          <a:xfrm>
            <a:off x="0" y="0"/>
            <a:ext cx="14630400" cy="8229600"/>
          </a:xfrm>
          <a:prstGeom prst="rect">
            <a:avLst/>
          </a:prstGeom>
          <a:solidFill>
            <a:srgbClr val="241631"/>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10C17"/>
          </a:solidFill>
          <a:ln/>
        </p:spPr>
      </p:sp>
      <p:sp>
        <p:nvSpPr>
          <p:cNvPr id="3" name="Shape 1"/>
          <p:cNvSpPr/>
          <p:nvPr/>
        </p:nvSpPr>
        <p:spPr>
          <a:xfrm>
            <a:off x="0" y="0"/>
            <a:ext cx="14630400" cy="8229600"/>
          </a:xfrm>
          <a:prstGeom prst="rect">
            <a:avLst/>
          </a:prstGeom>
          <a:solidFill>
            <a:srgbClr val="241631"/>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10C17"/>
          </a:solidFill>
          <a:ln/>
        </p:spPr>
      </p:sp>
      <p:sp>
        <p:nvSpPr>
          <p:cNvPr id="3" name="Shape 1"/>
          <p:cNvSpPr/>
          <p:nvPr/>
        </p:nvSpPr>
        <p:spPr>
          <a:xfrm>
            <a:off x="0" y="0"/>
            <a:ext cx="14630400" cy="8229600"/>
          </a:xfrm>
          <a:prstGeom prst="rect">
            <a:avLst/>
          </a:prstGeom>
          <a:solidFill>
            <a:srgbClr val="241631"/>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10C17"/>
          </a:solidFill>
          <a:ln/>
        </p:spPr>
      </p:sp>
      <p:sp>
        <p:nvSpPr>
          <p:cNvPr id="3" name="Shape 1"/>
          <p:cNvSpPr/>
          <p:nvPr/>
        </p:nvSpPr>
        <p:spPr>
          <a:xfrm>
            <a:off x="0" y="0"/>
            <a:ext cx="14630400" cy="8232219"/>
          </a:xfrm>
          <a:prstGeom prst="rect">
            <a:avLst/>
          </a:prstGeom>
          <a:solidFill>
            <a:srgbClr val="241631"/>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8.xml"/><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9.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1.xml"/><Relationship Id="rId1" Type="http://schemas.openxmlformats.org/officeDocument/2006/relationships/video" Target="https://www.youtube.com/embed/Cb1iE8TalIY?feature=oembed" TargetMode="Externa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Text 0"/>
          <p:cNvSpPr/>
          <p:nvPr/>
        </p:nvSpPr>
        <p:spPr>
          <a:xfrm>
            <a:off x="6316322" y="1653502"/>
            <a:ext cx="7700724" cy="3556635"/>
          </a:xfrm>
          <a:prstGeom prst="rect">
            <a:avLst/>
          </a:prstGeom>
          <a:noFill/>
          <a:ln/>
        </p:spPr>
        <p:txBody>
          <a:bodyPr wrap="square" lIns="0" tIns="0" rIns="0" bIns="0" rtlCol="0" anchor="t"/>
          <a:lstStyle/>
          <a:p>
            <a:pPr marL="0" indent="0">
              <a:lnSpc>
                <a:spcPts val="7000"/>
              </a:lnSpc>
              <a:buNone/>
            </a:pPr>
            <a:r>
              <a:rPr lang="en-US" sz="5600" b="1" dirty="0">
                <a:solidFill>
                  <a:srgbClr val="F94CAF"/>
                </a:solidFill>
                <a:latin typeface="Inconsolata" pitchFamily="34" charset="0"/>
                <a:ea typeface="Inconsolata" pitchFamily="34" charset="-122"/>
                <a:cs typeface="Inconsolata" pitchFamily="34" charset="-120"/>
              </a:rPr>
              <a:t>Herramientas de inteligencia artificial para profesores</a:t>
            </a:r>
            <a:endParaRPr lang="en-US" sz="5600" dirty="0"/>
          </a:p>
        </p:txBody>
      </p:sp>
      <p:sp>
        <p:nvSpPr>
          <p:cNvPr id="4" name="Text 1"/>
          <p:cNvSpPr/>
          <p:nvPr/>
        </p:nvSpPr>
        <p:spPr>
          <a:xfrm>
            <a:off x="6316322" y="5390611"/>
            <a:ext cx="7700724" cy="2309455"/>
          </a:xfrm>
          <a:prstGeom prst="rect">
            <a:avLst/>
          </a:prstGeom>
          <a:noFill/>
          <a:ln/>
        </p:spPr>
        <p:txBody>
          <a:bodyPr wrap="square" lIns="0" tIns="0" rIns="0" bIns="0" rtlCol="0" anchor="t"/>
          <a:lstStyle/>
          <a:p>
            <a:pPr marL="0" indent="0" algn="just">
              <a:lnSpc>
                <a:spcPts val="2550"/>
              </a:lnSpc>
              <a:buNone/>
            </a:pPr>
            <a:r>
              <a:rPr lang="en-US" sz="1600" dirty="0">
                <a:solidFill>
                  <a:srgbClr val="DAD1E6"/>
                </a:solidFill>
                <a:latin typeface="Fira Sans" pitchFamily="34" charset="0"/>
                <a:ea typeface="Fira Sans" pitchFamily="34" charset="-122"/>
                <a:cs typeface="Fira Sans" pitchFamily="34" charset="-120"/>
              </a:rPr>
              <a:t> La inteligencia artificial (IA) ofrece una amplia gama de herramientas que pueden transformar la enseñanza y mejorar el rendimiento de los estudiantes. Estas soluciones de IA permiten a los docentes crear lecciones más atractivas, personalizar el aprendizaje y obtener información valiosa sobre el progreso de los alumnos. En esta presentación, exploraremos cómo los profesores pueden aprovechar efectivamente las diversas aplicaciones de IA en el aula para potenciar el aprendizaje y el éxito de los estudiantes.</a:t>
            </a:r>
            <a:endParaRPr lang="en-US" sz="1600" dirty="0"/>
          </a:p>
        </p:txBody>
      </p:sp>
      <p:pic>
        <p:nvPicPr>
          <p:cNvPr id="8" name="Image 0" descr="preencoded.png">
            <a:extLst>
              <a:ext uri="{FF2B5EF4-FFF2-40B4-BE49-F238E27FC236}">
                <a16:creationId xmlns:a16="http://schemas.microsoft.com/office/drawing/2014/main" id="{F3F36D9F-402C-B2D4-11D4-1EDEDA5AAEB2}"/>
              </a:ext>
            </a:extLst>
          </p:cNvPr>
          <p:cNvPicPr>
            <a:picLocks noChangeAspect="1"/>
          </p:cNvPicPr>
          <p:nvPr/>
        </p:nvPicPr>
        <p:blipFill>
          <a:blip r:embed="rId3"/>
          <a:stretch>
            <a:fillRect/>
          </a:stretch>
        </p:blipFill>
        <p:spPr>
          <a:xfrm>
            <a:off x="0" y="0"/>
            <a:ext cx="5486400" cy="8229600"/>
          </a:xfrm>
          <a:prstGeom prst="rect">
            <a:avLst/>
          </a:prstGeom>
        </p:spPr>
      </p:pic>
      <p:pic>
        <p:nvPicPr>
          <p:cNvPr id="5" name="Imagen 4" descr="Interfaz de usuario gráfica&#10;&#10;Descripción generada automáticamente">
            <a:extLst>
              <a:ext uri="{FF2B5EF4-FFF2-40B4-BE49-F238E27FC236}">
                <a16:creationId xmlns:a16="http://schemas.microsoft.com/office/drawing/2014/main" id="{E41B0FD0-B10C-F58E-BF1D-B85B8362E65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810862" y="55712"/>
            <a:ext cx="3333140" cy="710456"/>
          </a:xfrm>
          <a:prstGeom prst="rect">
            <a:avLst/>
          </a:prstGeom>
          <a:noFill/>
        </p:spPr>
      </p:pic>
      <p:sp>
        <p:nvSpPr>
          <p:cNvPr id="7" name="CuadroTexto 6">
            <a:extLst>
              <a:ext uri="{FF2B5EF4-FFF2-40B4-BE49-F238E27FC236}">
                <a16:creationId xmlns:a16="http://schemas.microsoft.com/office/drawing/2014/main" id="{490785F2-CF76-4F42-0AD4-DA299CDF58E7}"/>
              </a:ext>
            </a:extLst>
          </p:cNvPr>
          <p:cNvSpPr txBox="1"/>
          <p:nvPr/>
        </p:nvSpPr>
        <p:spPr>
          <a:xfrm>
            <a:off x="8354860" y="-25824"/>
            <a:ext cx="6275540" cy="307777"/>
          </a:xfrm>
          <a:prstGeom prst="rect">
            <a:avLst/>
          </a:prstGeom>
          <a:noFill/>
        </p:spPr>
        <p:txBody>
          <a:bodyPr wrap="square">
            <a:spAutoFit/>
          </a:bodyPr>
          <a:lstStyle/>
          <a:p>
            <a:pPr algn="r" fontAlgn="base"/>
            <a:r>
              <a:rPr lang="en-GB" sz="1400" dirty="0">
                <a:solidFill>
                  <a:schemeClr val="bg1"/>
                </a:solidFill>
                <a:effectLst/>
                <a:latin typeface="Verdana" panose="020B0604030504040204" pitchFamily="34" charset="0"/>
                <a:ea typeface="Times New Roman" panose="02020603050405020304" pitchFamily="18" charset="0"/>
                <a:cs typeface="Segoe UI" panose="020B0502040204020203" pitchFamily="34" charset="0"/>
              </a:rPr>
              <a:t>Project code: </a:t>
            </a:r>
            <a:r>
              <a:rPr lang="nl-BE" sz="1400" b="1" dirty="0">
                <a:solidFill>
                  <a:schemeClr val="bg1"/>
                </a:solidFill>
                <a:effectLst/>
                <a:latin typeface="Verdana" panose="020B0604030504040204" pitchFamily="34" charset="0"/>
                <a:ea typeface="Times New Roman" panose="02020603050405020304" pitchFamily="18" charset="0"/>
                <a:cs typeface="Segoe UI" panose="020B0502040204020203" pitchFamily="34" charset="0"/>
              </a:rPr>
              <a:t>2023-1-ES01-KA131-HED-000124807</a:t>
            </a:r>
            <a:endParaRPr lang="es-ES" sz="1400" dirty="0">
              <a:solidFill>
                <a:schemeClr val="bg1"/>
              </a:solidFill>
              <a:effectLst/>
              <a:latin typeface="Times New Roman" panose="02020603050405020304" pitchFamily="18" charset="0"/>
              <a:ea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690562" y="544354"/>
            <a:ext cx="7762875" cy="1233011"/>
          </a:xfrm>
          <a:prstGeom prst="rect">
            <a:avLst/>
          </a:prstGeom>
          <a:noFill/>
          <a:ln/>
        </p:spPr>
        <p:txBody>
          <a:bodyPr wrap="square" lIns="0" tIns="0" rIns="0" bIns="0" rtlCol="0" anchor="t"/>
          <a:lstStyle/>
          <a:p>
            <a:pPr marL="0" indent="0">
              <a:lnSpc>
                <a:spcPts val="4850"/>
              </a:lnSpc>
              <a:buNone/>
            </a:pPr>
            <a:r>
              <a:rPr lang="en-US" sz="3850" b="1" dirty="0">
                <a:solidFill>
                  <a:srgbClr val="F94CAF"/>
                </a:solidFill>
                <a:latin typeface="Inconsolata" pitchFamily="34" charset="0"/>
                <a:ea typeface="Inconsolata" pitchFamily="34" charset="-122"/>
                <a:cs typeface="Inconsolata" pitchFamily="34" charset="-120"/>
              </a:rPr>
              <a:t>Definición de inteligencia artificial (IA)</a:t>
            </a:r>
            <a:endParaRPr lang="en-US" sz="3850" dirty="0"/>
          </a:p>
        </p:txBody>
      </p:sp>
      <p:sp>
        <p:nvSpPr>
          <p:cNvPr id="4" name="Shape 1"/>
          <p:cNvSpPr/>
          <p:nvPr/>
        </p:nvSpPr>
        <p:spPr>
          <a:xfrm>
            <a:off x="690562" y="2073235"/>
            <a:ext cx="3782854" cy="2707362"/>
          </a:xfrm>
          <a:prstGeom prst="roundRect">
            <a:avLst>
              <a:gd name="adj" fmla="val 1093"/>
            </a:avLst>
          </a:prstGeom>
          <a:solidFill>
            <a:srgbClr val="433550"/>
          </a:solidFill>
          <a:ln/>
        </p:spPr>
        <p:txBody>
          <a:bodyPr/>
          <a:lstStyle/>
          <a:p>
            <a:endParaRPr lang="es-ES"/>
          </a:p>
        </p:txBody>
      </p:sp>
      <p:sp>
        <p:nvSpPr>
          <p:cNvPr id="5" name="Text 2"/>
          <p:cNvSpPr/>
          <p:nvPr/>
        </p:nvSpPr>
        <p:spPr>
          <a:xfrm>
            <a:off x="887849" y="2270522"/>
            <a:ext cx="2712363" cy="308134"/>
          </a:xfrm>
          <a:prstGeom prst="rect">
            <a:avLst/>
          </a:prstGeom>
          <a:noFill/>
          <a:ln/>
        </p:spPr>
        <p:txBody>
          <a:bodyPr wrap="none" lIns="0" tIns="0" rIns="0" bIns="0" rtlCol="0" anchor="t"/>
          <a:lstStyle/>
          <a:p>
            <a:pPr marL="0" indent="0">
              <a:lnSpc>
                <a:spcPts val="2400"/>
              </a:lnSpc>
              <a:buNone/>
            </a:pPr>
            <a:r>
              <a:rPr lang="en-US" sz="1900" b="1" dirty="0">
                <a:solidFill>
                  <a:srgbClr val="DAD1E6"/>
                </a:solidFill>
                <a:latin typeface="Inconsolata" pitchFamily="34" charset="0"/>
                <a:ea typeface="Inconsolata" pitchFamily="34" charset="-122"/>
                <a:cs typeface="Inconsolata" pitchFamily="34" charset="-120"/>
              </a:rPr>
              <a:t>Aprendizaje automático</a:t>
            </a:r>
            <a:endParaRPr lang="en-US" sz="1900" dirty="0"/>
          </a:p>
        </p:txBody>
      </p:sp>
      <p:sp>
        <p:nvSpPr>
          <p:cNvPr id="6" name="Text 3"/>
          <p:cNvSpPr/>
          <p:nvPr/>
        </p:nvSpPr>
        <p:spPr>
          <a:xfrm>
            <a:off x="887849" y="2697004"/>
            <a:ext cx="3388281" cy="1578173"/>
          </a:xfrm>
          <a:prstGeom prst="rect">
            <a:avLst/>
          </a:prstGeom>
          <a:noFill/>
          <a:ln/>
        </p:spPr>
        <p:txBody>
          <a:bodyPr wrap="square" lIns="0" tIns="0" rIns="0" bIns="0" rtlCol="0" anchor="t"/>
          <a:lstStyle/>
          <a:p>
            <a:pPr marL="0" indent="0" algn="just">
              <a:lnSpc>
                <a:spcPts val="2450"/>
              </a:lnSpc>
              <a:buNone/>
            </a:pPr>
            <a:r>
              <a:rPr lang="en-US" sz="1550" dirty="0">
                <a:solidFill>
                  <a:srgbClr val="DAD1E6"/>
                </a:solidFill>
                <a:latin typeface="Fira Sans" pitchFamily="34" charset="0"/>
                <a:ea typeface="Fira Sans" pitchFamily="34" charset="-122"/>
                <a:cs typeface="Fira Sans" pitchFamily="34" charset="-120"/>
              </a:rPr>
              <a:t>La IA se basa en algoritmos de aprendizaje automático que pueden analizar grandes cantidades de datos, identificar patrones y hacer predicciones o recomendaciones.</a:t>
            </a:r>
            <a:endParaRPr lang="en-US" sz="1550" dirty="0"/>
          </a:p>
        </p:txBody>
      </p:sp>
      <p:sp>
        <p:nvSpPr>
          <p:cNvPr id="7" name="Shape 4"/>
          <p:cNvSpPr/>
          <p:nvPr/>
        </p:nvSpPr>
        <p:spPr>
          <a:xfrm>
            <a:off x="4670703" y="2073235"/>
            <a:ext cx="3782854" cy="2707362"/>
          </a:xfrm>
          <a:prstGeom prst="roundRect">
            <a:avLst>
              <a:gd name="adj" fmla="val 1093"/>
            </a:avLst>
          </a:prstGeom>
          <a:solidFill>
            <a:srgbClr val="433550"/>
          </a:solidFill>
          <a:ln/>
        </p:spPr>
        <p:txBody>
          <a:bodyPr/>
          <a:lstStyle/>
          <a:p>
            <a:endParaRPr lang="es-ES"/>
          </a:p>
        </p:txBody>
      </p:sp>
      <p:sp>
        <p:nvSpPr>
          <p:cNvPr id="8" name="Text 5"/>
          <p:cNvSpPr/>
          <p:nvPr/>
        </p:nvSpPr>
        <p:spPr>
          <a:xfrm>
            <a:off x="4867989" y="2270522"/>
            <a:ext cx="3388281" cy="616268"/>
          </a:xfrm>
          <a:prstGeom prst="rect">
            <a:avLst/>
          </a:prstGeom>
          <a:noFill/>
          <a:ln/>
        </p:spPr>
        <p:txBody>
          <a:bodyPr wrap="square" lIns="0" tIns="0" rIns="0" bIns="0" rtlCol="0" anchor="t"/>
          <a:lstStyle/>
          <a:p>
            <a:pPr marL="0" indent="0">
              <a:lnSpc>
                <a:spcPts val="2400"/>
              </a:lnSpc>
              <a:buNone/>
            </a:pPr>
            <a:r>
              <a:rPr lang="en-US" sz="1900" b="1" dirty="0">
                <a:solidFill>
                  <a:srgbClr val="DAD1E6"/>
                </a:solidFill>
                <a:latin typeface="Inconsolata" pitchFamily="34" charset="0"/>
                <a:ea typeface="Inconsolata" pitchFamily="34" charset="-122"/>
                <a:cs typeface="Inconsolata" pitchFamily="34" charset="-120"/>
              </a:rPr>
              <a:t>Procesamiento del lenguaje natural</a:t>
            </a:r>
            <a:endParaRPr lang="en-US" sz="1900" dirty="0"/>
          </a:p>
        </p:txBody>
      </p:sp>
      <p:sp>
        <p:nvSpPr>
          <p:cNvPr id="9" name="Text 6"/>
          <p:cNvSpPr/>
          <p:nvPr/>
        </p:nvSpPr>
        <p:spPr>
          <a:xfrm>
            <a:off x="4867989" y="3005138"/>
            <a:ext cx="3388281" cy="1578173"/>
          </a:xfrm>
          <a:prstGeom prst="rect">
            <a:avLst/>
          </a:prstGeom>
          <a:noFill/>
          <a:ln/>
        </p:spPr>
        <p:txBody>
          <a:bodyPr wrap="square" lIns="0" tIns="0" rIns="0" bIns="0" rtlCol="0" anchor="t"/>
          <a:lstStyle/>
          <a:p>
            <a:pPr marL="0" indent="0" algn="just">
              <a:lnSpc>
                <a:spcPts val="2450"/>
              </a:lnSpc>
              <a:buNone/>
            </a:pPr>
            <a:r>
              <a:rPr lang="en-US" sz="1550" dirty="0">
                <a:solidFill>
                  <a:srgbClr val="DAD1E6"/>
                </a:solidFill>
                <a:latin typeface="Fira Sans" pitchFamily="34" charset="0"/>
                <a:ea typeface="Fira Sans" pitchFamily="34" charset="-122"/>
                <a:cs typeface="Fira Sans" pitchFamily="34" charset="-120"/>
              </a:rPr>
              <a:t>Las herramientas de IA pueden procesar y entender el lenguaje humano, lo que permite interacciones más naturales y personalizadas.</a:t>
            </a:r>
            <a:endParaRPr lang="en-US" sz="1550" dirty="0"/>
          </a:p>
        </p:txBody>
      </p:sp>
      <p:sp>
        <p:nvSpPr>
          <p:cNvPr id="10" name="Shape 7"/>
          <p:cNvSpPr/>
          <p:nvPr/>
        </p:nvSpPr>
        <p:spPr>
          <a:xfrm>
            <a:off x="690562" y="4977884"/>
            <a:ext cx="3782854" cy="2707362"/>
          </a:xfrm>
          <a:prstGeom prst="roundRect">
            <a:avLst>
              <a:gd name="adj" fmla="val 1093"/>
            </a:avLst>
          </a:prstGeom>
          <a:solidFill>
            <a:srgbClr val="433550"/>
          </a:solidFill>
          <a:ln/>
        </p:spPr>
        <p:txBody>
          <a:bodyPr/>
          <a:lstStyle/>
          <a:p>
            <a:endParaRPr lang="es-ES"/>
          </a:p>
        </p:txBody>
      </p:sp>
      <p:sp>
        <p:nvSpPr>
          <p:cNvPr id="11" name="Text 8"/>
          <p:cNvSpPr/>
          <p:nvPr/>
        </p:nvSpPr>
        <p:spPr>
          <a:xfrm>
            <a:off x="887849" y="5175171"/>
            <a:ext cx="3205520" cy="308134"/>
          </a:xfrm>
          <a:prstGeom prst="rect">
            <a:avLst/>
          </a:prstGeom>
          <a:noFill/>
          <a:ln/>
        </p:spPr>
        <p:txBody>
          <a:bodyPr wrap="none" lIns="0" tIns="0" rIns="0" bIns="0" rtlCol="0" anchor="t"/>
          <a:lstStyle/>
          <a:p>
            <a:pPr marL="0" indent="0">
              <a:lnSpc>
                <a:spcPts val="2400"/>
              </a:lnSpc>
              <a:buNone/>
            </a:pPr>
            <a:r>
              <a:rPr lang="en-US" sz="1900" b="1" dirty="0">
                <a:solidFill>
                  <a:srgbClr val="DAD1E6"/>
                </a:solidFill>
                <a:latin typeface="Inconsolata" pitchFamily="34" charset="0"/>
                <a:ea typeface="Inconsolata" pitchFamily="34" charset="-122"/>
                <a:cs typeface="Inconsolata" pitchFamily="34" charset="-120"/>
              </a:rPr>
              <a:t>Automatización inteligente</a:t>
            </a:r>
            <a:endParaRPr lang="en-US" sz="1900" dirty="0"/>
          </a:p>
        </p:txBody>
      </p:sp>
      <p:sp>
        <p:nvSpPr>
          <p:cNvPr id="12" name="Text 9"/>
          <p:cNvSpPr/>
          <p:nvPr/>
        </p:nvSpPr>
        <p:spPr>
          <a:xfrm>
            <a:off x="887849" y="5601653"/>
            <a:ext cx="3388281" cy="1578173"/>
          </a:xfrm>
          <a:prstGeom prst="rect">
            <a:avLst/>
          </a:prstGeom>
          <a:noFill/>
          <a:ln/>
        </p:spPr>
        <p:txBody>
          <a:bodyPr wrap="square" lIns="0" tIns="0" rIns="0" bIns="0" rtlCol="0" anchor="t"/>
          <a:lstStyle/>
          <a:p>
            <a:pPr marL="0" indent="0" algn="just">
              <a:lnSpc>
                <a:spcPts val="2450"/>
              </a:lnSpc>
              <a:buNone/>
            </a:pPr>
            <a:r>
              <a:rPr lang="en-US" sz="1550" dirty="0">
                <a:solidFill>
                  <a:srgbClr val="DAD1E6"/>
                </a:solidFill>
                <a:latin typeface="Fira Sans" pitchFamily="34" charset="0"/>
                <a:ea typeface="Fira Sans" pitchFamily="34" charset="-122"/>
                <a:cs typeface="Fira Sans" pitchFamily="34" charset="-120"/>
              </a:rPr>
              <a:t>La IA puede automatizar tareas repetitivas y rutinarias, liberando a los profesores para que se concentren en tareas más creativas y de alto valor.</a:t>
            </a:r>
            <a:endParaRPr lang="en-US" sz="1550" dirty="0"/>
          </a:p>
        </p:txBody>
      </p:sp>
      <p:sp>
        <p:nvSpPr>
          <p:cNvPr id="13" name="Shape 10"/>
          <p:cNvSpPr/>
          <p:nvPr/>
        </p:nvSpPr>
        <p:spPr>
          <a:xfrm>
            <a:off x="4670703" y="4977884"/>
            <a:ext cx="3782854" cy="2707362"/>
          </a:xfrm>
          <a:prstGeom prst="roundRect">
            <a:avLst>
              <a:gd name="adj" fmla="val 1093"/>
            </a:avLst>
          </a:prstGeom>
          <a:solidFill>
            <a:srgbClr val="433550"/>
          </a:solidFill>
          <a:ln/>
        </p:spPr>
        <p:txBody>
          <a:bodyPr/>
          <a:lstStyle/>
          <a:p>
            <a:endParaRPr lang="es-ES"/>
          </a:p>
        </p:txBody>
      </p:sp>
      <p:sp>
        <p:nvSpPr>
          <p:cNvPr id="14" name="Text 11"/>
          <p:cNvSpPr/>
          <p:nvPr/>
        </p:nvSpPr>
        <p:spPr>
          <a:xfrm>
            <a:off x="4867989" y="5175171"/>
            <a:ext cx="3388281" cy="616268"/>
          </a:xfrm>
          <a:prstGeom prst="rect">
            <a:avLst/>
          </a:prstGeom>
          <a:noFill/>
          <a:ln/>
        </p:spPr>
        <p:txBody>
          <a:bodyPr wrap="square" lIns="0" tIns="0" rIns="0" bIns="0" rtlCol="0" anchor="t"/>
          <a:lstStyle/>
          <a:p>
            <a:pPr marL="0" indent="0">
              <a:lnSpc>
                <a:spcPts val="2400"/>
              </a:lnSpc>
              <a:buNone/>
            </a:pPr>
            <a:r>
              <a:rPr lang="en-US" sz="1900" b="1" dirty="0">
                <a:solidFill>
                  <a:srgbClr val="DAD1E6"/>
                </a:solidFill>
                <a:latin typeface="Inconsolata" pitchFamily="34" charset="0"/>
                <a:ea typeface="Inconsolata" pitchFamily="34" charset="-122"/>
                <a:cs typeface="Inconsolata" pitchFamily="34" charset="-120"/>
              </a:rPr>
              <a:t>Adaptación y personalización</a:t>
            </a:r>
            <a:endParaRPr lang="en-US" sz="1900" dirty="0"/>
          </a:p>
        </p:txBody>
      </p:sp>
      <p:sp>
        <p:nvSpPr>
          <p:cNvPr id="15" name="Text 12"/>
          <p:cNvSpPr/>
          <p:nvPr/>
        </p:nvSpPr>
        <p:spPr>
          <a:xfrm>
            <a:off x="4867989" y="5909786"/>
            <a:ext cx="3388281" cy="1578173"/>
          </a:xfrm>
          <a:prstGeom prst="rect">
            <a:avLst/>
          </a:prstGeom>
          <a:noFill/>
          <a:ln/>
        </p:spPr>
        <p:txBody>
          <a:bodyPr wrap="square" lIns="0" tIns="0" rIns="0" bIns="0" rtlCol="0" anchor="t"/>
          <a:lstStyle/>
          <a:p>
            <a:pPr marL="0" indent="0" algn="just">
              <a:lnSpc>
                <a:spcPts val="2450"/>
              </a:lnSpc>
              <a:buNone/>
            </a:pPr>
            <a:r>
              <a:rPr lang="en-US" sz="1550" dirty="0">
                <a:solidFill>
                  <a:srgbClr val="DAD1E6"/>
                </a:solidFill>
                <a:latin typeface="Fira Sans" pitchFamily="34" charset="0"/>
                <a:ea typeface="Fira Sans" pitchFamily="34" charset="-122"/>
                <a:cs typeface="Fira Sans" pitchFamily="34" charset="-120"/>
              </a:rPr>
              <a:t>Las soluciones de IA pueden adaptarse a las necesidades y preferencias individuales de cada estudiante, personalizando el aprendizaje.</a:t>
            </a:r>
            <a:endParaRPr lang="en-US" sz="15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93790" y="1096804"/>
            <a:ext cx="13042821" cy="1417558"/>
          </a:xfrm>
          <a:prstGeom prst="rect">
            <a:avLst/>
          </a:prstGeom>
          <a:noFill/>
          <a:ln/>
        </p:spPr>
        <p:txBody>
          <a:bodyPr wrap="square" lIns="0" tIns="0" rIns="0" bIns="0" rtlCol="0" anchor="t"/>
          <a:lstStyle/>
          <a:p>
            <a:pPr marL="0" indent="0">
              <a:lnSpc>
                <a:spcPts val="5550"/>
              </a:lnSpc>
              <a:buNone/>
            </a:pPr>
            <a:r>
              <a:rPr lang="en-US" sz="4450" b="1" dirty="0">
                <a:solidFill>
                  <a:srgbClr val="F94CAF"/>
                </a:solidFill>
                <a:latin typeface="Inconsolata" pitchFamily="34" charset="0"/>
                <a:ea typeface="Inconsolata" pitchFamily="34" charset="-122"/>
                <a:cs typeface="Inconsolata" pitchFamily="34" charset="-120"/>
              </a:rPr>
              <a:t>Cómo utilizar las herramientas de IA de manera efectiva en la enseñanza</a:t>
            </a:r>
            <a:endParaRPr lang="en-US" sz="4450" dirty="0"/>
          </a:p>
        </p:txBody>
      </p:sp>
      <p:sp>
        <p:nvSpPr>
          <p:cNvPr id="3" name="Text 1"/>
          <p:cNvSpPr/>
          <p:nvPr/>
        </p:nvSpPr>
        <p:spPr>
          <a:xfrm>
            <a:off x="793790" y="3081338"/>
            <a:ext cx="3258860" cy="354330"/>
          </a:xfrm>
          <a:prstGeom prst="rect">
            <a:avLst/>
          </a:prstGeom>
          <a:noFill/>
          <a:ln/>
        </p:spPr>
        <p:txBody>
          <a:bodyPr wrap="none" lIns="0" tIns="0" rIns="0" bIns="0" rtlCol="0" anchor="t"/>
          <a:lstStyle/>
          <a:p>
            <a:pPr marL="0" indent="0">
              <a:lnSpc>
                <a:spcPts val="2750"/>
              </a:lnSpc>
              <a:buNone/>
            </a:pPr>
            <a:r>
              <a:rPr lang="en-US" sz="2200" b="1" dirty="0">
                <a:solidFill>
                  <a:srgbClr val="F94CAF"/>
                </a:solidFill>
                <a:latin typeface="Inconsolata" pitchFamily="34" charset="0"/>
                <a:ea typeface="Inconsolata" pitchFamily="34" charset="-122"/>
                <a:cs typeface="Inconsolata" pitchFamily="34" charset="-120"/>
              </a:rPr>
              <a:t>Integración estratégica</a:t>
            </a:r>
            <a:endParaRPr lang="en-US" sz="2200" dirty="0"/>
          </a:p>
        </p:txBody>
      </p:sp>
      <p:sp>
        <p:nvSpPr>
          <p:cNvPr id="4" name="Text 2"/>
          <p:cNvSpPr/>
          <p:nvPr/>
        </p:nvSpPr>
        <p:spPr>
          <a:xfrm>
            <a:off x="793790" y="3662482"/>
            <a:ext cx="3978116" cy="3266123"/>
          </a:xfrm>
          <a:prstGeom prst="rect">
            <a:avLst/>
          </a:prstGeom>
          <a:noFill/>
          <a:ln/>
        </p:spPr>
        <p:txBody>
          <a:bodyPr wrap="square" lIns="0" tIns="0" rIns="0" bIns="0" rtlCol="0" anchor="t"/>
          <a:lstStyle/>
          <a:p>
            <a:pPr marL="0" indent="0" algn="just">
              <a:lnSpc>
                <a:spcPts val="2850"/>
              </a:lnSpc>
              <a:buNone/>
            </a:pPr>
            <a:r>
              <a:rPr lang="en-US" sz="1750" dirty="0">
                <a:solidFill>
                  <a:srgbClr val="DAD1E6"/>
                </a:solidFill>
                <a:latin typeface="Fira Sans" pitchFamily="34" charset="0"/>
                <a:ea typeface="Fira Sans" pitchFamily="34" charset="-122"/>
                <a:cs typeface="Fira Sans" pitchFamily="34" charset="-120"/>
              </a:rPr>
              <a:t>Es importante integrar las herramientas de IA de manera estratégica en el plan de estudios y las prácticas pedagógicas. Los profesores deben analizar cuidadosamente cómo estas soluciones pueden complementar y mejorar sus métodos de enseñanza existentes.</a:t>
            </a:r>
            <a:endParaRPr lang="en-US" sz="1750" dirty="0"/>
          </a:p>
        </p:txBody>
      </p:sp>
      <p:sp>
        <p:nvSpPr>
          <p:cNvPr id="5" name="Text 3"/>
          <p:cNvSpPr/>
          <p:nvPr/>
        </p:nvSpPr>
        <p:spPr>
          <a:xfrm>
            <a:off x="5332928" y="3081338"/>
            <a:ext cx="3542228" cy="354330"/>
          </a:xfrm>
          <a:prstGeom prst="rect">
            <a:avLst/>
          </a:prstGeom>
          <a:noFill/>
          <a:ln/>
        </p:spPr>
        <p:txBody>
          <a:bodyPr wrap="none" lIns="0" tIns="0" rIns="0" bIns="0" rtlCol="0" anchor="t"/>
          <a:lstStyle/>
          <a:p>
            <a:pPr marL="0" indent="0">
              <a:lnSpc>
                <a:spcPts val="2750"/>
              </a:lnSpc>
              <a:buNone/>
            </a:pPr>
            <a:r>
              <a:rPr lang="en-US" sz="2200" b="1" dirty="0">
                <a:solidFill>
                  <a:srgbClr val="F94CAF"/>
                </a:solidFill>
                <a:latin typeface="Inconsolata" pitchFamily="34" charset="0"/>
                <a:ea typeface="Inconsolata" pitchFamily="34" charset="-122"/>
                <a:cs typeface="Inconsolata" pitchFamily="34" charset="-120"/>
              </a:rPr>
              <a:t>Formación del profesorado</a:t>
            </a:r>
            <a:endParaRPr lang="en-US" sz="2200" dirty="0"/>
          </a:p>
        </p:txBody>
      </p:sp>
      <p:sp>
        <p:nvSpPr>
          <p:cNvPr id="6" name="Text 4"/>
          <p:cNvSpPr/>
          <p:nvPr/>
        </p:nvSpPr>
        <p:spPr>
          <a:xfrm>
            <a:off x="5332928" y="3662482"/>
            <a:ext cx="3978116" cy="2540318"/>
          </a:xfrm>
          <a:prstGeom prst="rect">
            <a:avLst/>
          </a:prstGeom>
          <a:noFill/>
          <a:ln/>
        </p:spPr>
        <p:txBody>
          <a:bodyPr wrap="square" lIns="0" tIns="0" rIns="0" bIns="0" rtlCol="0" anchor="t"/>
          <a:lstStyle/>
          <a:p>
            <a:pPr marL="0" indent="0" algn="just">
              <a:lnSpc>
                <a:spcPts val="2850"/>
              </a:lnSpc>
              <a:buNone/>
            </a:pPr>
            <a:r>
              <a:rPr lang="en-US" sz="1750" dirty="0">
                <a:solidFill>
                  <a:srgbClr val="DAD1E6"/>
                </a:solidFill>
                <a:latin typeface="Fira Sans" pitchFamily="34" charset="0"/>
                <a:ea typeface="Fira Sans" pitchFamily="34" charset="-122"/>
                <a:cs typeface="Fira Sans" pitchFamily="34" charset="-120"/>
              </a:rPr>
              <a:t>Para aprovechar al máximo las herramientas de IA, es fundamental capacitar a los profesores en su uso. Deben comprender cómo funcionan estas tecnologías y cómo pueden implementarlas de manera efectiva en el aula.</a:t>
            </a:r>
            <a:endParaRPr lang="en-US" sz="1750" dirty="0"/>
          </a:p>
        </p:txBody>
      </p:sp>
      <p:sp>
        <p:nvSpPr>
          <p:cNvPr id="7" name="Text 5"/>
          <p:cNvSpPr/>
          <p:nvPr/>
        </p:nvSpPr>
        <p:spPr>
          <a:xfrm>
            <a:off x="9872067" y="3081338"/>
            <a:ext cx="3117175" cy="354330"/>
          </a:xfrm>
          <a:prstGeom prst="rect">
            <a:avLst/>
          </a:prstGeom>
          <a:noFill/>
          <a:ln/>
        </p:spPr>
        <p:txBody>
          <a:bodyPr wrap="none" lIns="0" tIns="0" rIns="0" bIns="0" rtlCol="0" anchor="t"/>
          <a:lstStyle/>
          <a:p>
            <a:pPr marL="0" indent="0">
              <a:lnSpc>
                <a:spcPts val="2750"/>
              </a:lnSpc>
              <a:buNone/>
            </a:pPr>
            <a:r>
              <a:rPr lang="en-US" sz="2200" b="1" dirty="0">
                <a:solidFill>
                  <a:srgbClr val="F94CAF"/>
                </a:solidFill>
                <a:latin typeface="Inconsolata" pitchFamily="34" charset="0"/>
                <a:ea typeface="Inconsolata" pitchFamily="34" charset="-122"/>
                <a:cs typeface="Inconsolata" pitchFamily="34" charset="-120"/>
              </a:rPr>
              <a:t>Adaptación al contexto</a:t>
            </a:r>
            <a:endParaRPr lang="en-US" sz="2200" dirty="0"/>
          </a:p>
        </p:txBody>
      </p:sp>
      <p:sp>
        <p:nvSpPr>
          <p:cNvPr id="8" name="Text 6"/>
          <p:cNvSpPr/>
          <p:nvPr/>
        </p:nvSpPr>
        <p:spPr>
          <a:xfrm>
            <a:off x="9872067" y="3662482"/>
            <a:ext cx="3978116" cy="2903220"/>
          </a:xfrm>
          <a:prstGeom prst="rect">
            <a:avLst/>
          </a:prstGeom>
          <a:noFill/>
          <a:ln/>
        </p:spPr>
        <p:txBody>
          <a:bodyPr wrap="square" lIns="0" tIns="0" rIns="0" bIns="0" rtlCol="0" anchor="t"/>
          <a:lstStyle/>
          <a:p>
            <a:pPr marL="0" indent="0" algn="just">
              <a:lnSpc>
                <a:spcPts val="2850"/>
              </a:lnSpc>
              <a:buNone/>
            </a:pPr>
            <a:r>
              <a:rPr lang="en-US" sz="1750" dirty="0">
                <a:solidFill>
                  <a:srgbClr val="DAD1E6"/>
                </a:solidFill>
                <a:latin typeface="Fira Sans" pitchFamily="34" charset="0"/>
                <a:ea typeface="Fira Sans" pitchFamily="34" charset="-122"/>
                <a:cs typeface="Fira Sans" pitchFamily="34" charset="-120"/>
              </a:rPr>
              <a:t>Las herramientas de IA deben adaptarse al contexto específico de la escuela y las necesidades de los estudiantes. Los profesores deben evaluar cuidadosamente qué soluciones se ajustan mejor a sus objetivos de aprendizaje y la dinámica de su aula.</a:t>
            </a:r>
            <a:endParaRPr lang="en-US" sz="1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673775" y="588883"/>
            <a:ext cx="7796451" cy="1203008"/>
          </a:xfrm>
          <a:prstGeom prst="rect">
            <a:avLst/>
          </a:prstGeom>
          <a:noFill/>
          <a:ln/>
        </p:spPr>
        <p:txBody>
          <a:bodyPr wrap="square" lIns="0" tIns="0" rIns="0" bIns="0" rtlCol="0" anchor="t"/>
          <a:lstStyle/>
          <a:p>
            <a:pPr marL="0" indent="0">
              <a:lnSpc>
                <a:spcPts val="4700"/>
              </a:lnSpc>
              <a:buNone/>
            </a:pPr>
            <a:r>
              <a:rPr lang="en-US" sz="3750" b="1" dirty="0">
                <a:solidFill>
                  <a:srgbClr val="F94CAF"/>
                </a:solidFill>
                <a:latin typeface="Inconsolata" pitchFamily="34" charset="0"/>
                <a:ea typeface="Inconsolata" pitchFamily="34" charset="-122"/>
                <a:cs typeface="Inconsolata" pitchFamily="34" charset="-120"/>
              </a:rPr>
              <a:t>Ventajas del uso de la IA en la educación</a:t>
            </a:r>
            <a:endParaRPr lang="en-US" sz="3750" dirty="0"/>
          </a:p>
        </p:txBody>
      </p:sp>
      <p:sp>
        <p:nvSpPr>
          <p:cNvPr id="4" name="Shape 1"/>
          <p:cNvSpPr/>
          <p:nvPr/>
        </p:nvSpPr>
        <p:spPr>
          <a:xfrm>
            <a:off x="951071" y="2080617"/>
            <a:ext cx="22860" cy="5560100"/>
          </a:xfrm>
          <a:prstGeom prst="roundRect">
            <a:avLst>
              <a:gd name="adj" fmla="val 126322"/>
            </a:avLst>
          </a:prstGeom>
          <a:solidFill>
            <a:srgbClr val="5C4E69"/>
          </a:solidFill>
          <a:ln/>
        </p:spPr>
        <p:txBody>
          <a:bodyPr/>
          <a:lstStyle/>
          <a:p>
            <a:endParaRPr lang="es-ES"/>
          </a:p>
        </p:txBody>
      </p:sp>
      <p:sp>
        <p:nvSpPr>
          <p:cNvPr id="5" name="Shape 2"/>
          <p:cNvSpPr/>
          <p:nvPr/>
        </p:nvSpPr>
        <p:spPr>
          <a:xfrm>
            <a:off x="1156216" y="2502337"/>
            <a:ext cx="673775" cy="22860"/>
          </a:xfrm>
          <a:prstGeom prst="roundRect">
            <a:avLst>
              <a:gd name="adj" fmla="val 126322"/>
            </a:avLst>
          </a:prstGeom>
          <a:solidFill>
            <a:srgbClr val="5C4E69"/>
          </a:solidFill>
          <a:ln/>
        </p:spPr>
        <p:txBody>
          <a:bodyPr/>
          <a:lstStyle/>
          <a:p>
            <a:endParaRPr lang="es-ES"/>
          </a:p>
        </p:txBody>
      </p:sp>
      <p:sp>
        <p:nvSpPr>
          <p:cNvPr id="6" name="Shape 3"/>
          <p:cNvSpPr/>
          <p:nvPr/>
        </p:nvSpPr>
        <p:spPr>
          <a:xfrm>
            <a:off x="745927" y="2297192"/>
            <a:ext cx="433149" cy="433149"/>
          </a:xfrm>
          <a:prstGeom prst="roundRect">
            <a:avLst>
              <a:gd name="adj" fmla="val 6667"/>
            </a:avLst>
          </a:prstGeom>
          <a:solidFill>
            <a:srgbClr val="433550"/>
          </a:solidFill>
          <a:ln/>
        </p:spPr>
        <p:txBody>
          <a:bodyPr/>
          <a:lstStyle/>
          <a:p>
            <a:endParaRPr lang="es-ES"/>
          </a:p>
        </p:txBody>
      </p:sp>
      <p:sp>
        <p:nvSpPr>
          <p:cNvPr id="7" name="Text 4"/>
          <p:cNvSpPr/>
          <p:nvPr/>
        </p:nvSpPr>
        <p:spPr>
          <a:xfrm>
            <a:off x="890349" y="2369344"/>
            <a:ext cx="144304" cy="288727"/>
          </a:xfrm>
          <a:prstGeom prst="rect">
            <a:avLst/>
          </a:prstGeom>
          <a:noFill/>
          <a:ln/>
        </p:spPr>
        <p:txBody>
          <a:bodyPr wrap="none" lIns="0" tIns="0" rIns="0" bIns="0" rtlCol="0" anchor="t"/>
          <a:lstStyle/>
          <a:p>
            <a:pPr marL="0" indent="0" algn="ctr">
              <a:lnSpc>
                <a:spcPts val="2250"/>
              </a:lnSpc>
              <a:buNone/>
            </a:pPr>
            <a:r>
              <a:rPr lang="en-US" sz="2250" b="1" dirty="0">
                <a:solidFill>
                  <a:srgbClr val="DAD1E6"/>
                </a:solidFill>
                <a:latin typeface="Inconsolata" pitchFamily="34" charset="0"/>
                <a:ea typeface="Inconsolata" pitchFamily="34" charset="-122"/>
                <a:cs typeface="Inconsolata" pitchFamily="34" charset="-120"/>
              </a:rPr>
              <a:t>1</a:t>
            </a:r>
            <a:endParaRPr lang="en-US" sz="2250" dirty="0"/>
          </a:p>
        </p:txBody>
      </p:sp>
      <p:sp>
        <p:nvSpPr>
          <p:cNvPr id="8" name="Text 5"/>
          <p:cNvSpPr/>
          <p:nvPr/>
        </p:nvSpPr>
        <p:spPr>
          <a:xfrm>
            <a:off x="2021324" y="2273022"/>
            <a:ext cx="3729752" cy="300752"/>
          </a:xfrm>
          <a:prstGeom prst="rect">
            <a:avLst/>
          </a:prstGeom>
          <a:noFill/>
          <a:ln/>
        </p:spPr>
        <p:txBody>
          <a:bodyPr wrap="none" lIns="0" tIns="0" rIns="0" bIns="0" rtlCol="0" anchor="t"/>
          <a:lstStyle/>
          <a:p>
            <a:pPr marL="0" indent="0" algn="l">
              <a:lnSpc>
                <a:spcPts val="2350"/>
              </a:lnSpc>
              <a:buNone/>
            </a:pPr>
            <a:r>
              <a:rPr lang="en-US" sz="1850" b="1" dirty="0">
                <a:solidFill>
                  <a:srgbClr val="DAD1E6"/>
                </a:solidFill>
                <a:latin typeface="Inconsolata" pitchFamily="34" charset="0"/>
                <a:ea typeface="Inconsolata" pitchFamily="34" charset="-122"/>
                <a:cs typeface="Inconsolata" pitchFamily="34" charset="-120"/>
              </a:rPr>
              <a:t>Personalización del aprendizaje</a:t>
            </a:r>
            <a:endParaRPr lang="en-US" sz="1850" dirty="0"/>
          </a:p>
        </p:txBody>
      </p:sp>
      <p:sp>
        <p:nvSpPr>
          <p:cNvPr id="9" name="Text 6"/>
          <p:cNvSpPr/>
          <p:nvPr/>
        </p:nvSpPr>
        <p:spPr>
          <a:xfrm>
            <a:off x="2021324" y="2689265"/>
            <a:ext cx="6448901" cy="924044"/>
          </a:xfrm>
          <a:prstGeom prst="rect">
            <a:avLst/>
          </a:prstGeom>
          <a:noFill/>
          <a:ln/>
        </p:spPr>
        <p:txBody>
          <a:bodyPr wrap="square" lIns="0" tIns="0" rIns="0" bIns="0" rtlCol="0" anchor="t"/>
          <a:lstStyle/>
          <a:p>
            <a:pPr marL="0" indent="0" algn="just">
              <a:lnSpc>
                <a:spcPts val="2400"/>
              </a:lnSpc>
              <a:buNone/>
            </a:pPr>
            <a:r>
              <a:rPr lang="en-US" sz="1500" dirty="0">
                <a:solidFill>
                  <a:srgbClr val="DAD1E6"/>
                </a:solidFill>
                <a:latin typeface="Fira Sans" pitchFamily="34" charset="0"/>
                <a:ea typeface="Fira Sans" pitchFamily="34" charset="-122"/>
                <a:cs typeface="Fira Sans" pitchFamily="34" charset="-120"/>
              </a:rPr>
              <a:t>Las herramientas de IA pueden analizar el progreso y las preferencias de cada estudiante, y adaptar los contenidos y las actividades en consecuencia, lo que mejora la experiencia de aprendizaje.</a:t>
            </a:r>
            <a:endParaRPr lang="en-US" sz="1500" dirty="0"/>
          </a:p>
        </p:txBody>
      </p:sp>
      <p:sp>
        <p:nvSpPr>
          <p:cNvPr id="10" name="Shape 7"/>
          <p:cNvSpPr/>
          <p:nvPr/>
        </p:nvSpPr>
        <p:spPr>
          <a:xfrm>
            <a:off x="1156216" y="4419838"/>
            <a:ext cx="673775" cy="22860"/>
          </a:xfrm>
          <a:prstGeom prst="roundRect">
            <a:avLst>
              <a:gd name="adj" fmla="val 126322"/>
            </a:avLst>
          </a:prstGeom>
          <a:solidFill>
            <a:srgbClr val="5C4E69"/>
          </a:solidFill>
          <a:ln/>
        </p:spPr>
        <p:txBody>
          <a:bodyPr/>
          <a:lstStyle/>
          <a:p>
            <a:endParaRPr lang="es-ES"/>
          </a:p>
        </p:txBody>
      </p:sp>
      <p:sp>
        <p:nvSpPr>
          <p:cNvPr id="11" name="Shape 8"/>
          <p:cNvSpPr/>
          <p:nvPr/>
        </p:nvSpPr>
        <p:spPr>
          <a:xfrm>
            <a:off x="745927" y="4214693"/>
            <a:ext cx="433149" cy="433149"/>
          </a:xfrm>
          <a:prstGeom prst="roundRect">
            <a:avLst>
              <a:gd name="adj" fmla="val 6667"/>
            </a:avLst>
          </a:prstGeom>
          <a:solidFill>
            <a:srgbClr val="433550"/>
          </a:solidFill>
          <a:ln/>
        </p:spPr>
        <p:txBody>
          <a:bodyPr/>
          <a:lstStyle/>
          <a:p>
            <a:endParaRPr lang="es-ES"/>
          </a:p>
        </p:txBody>
      </p:sp>
      <p:sp>
        <p:nvSpPr>
          <p:cNvPr id="12" name="Text 9"/>
          <p:cNvSpPr/>
          <p:nvPr/>
        </p:nvSpPr>
        <p:spPr>
          <a:xfrm>
            <a:off x="890349" y="4286845"/>
            <a:ext cx="144304" cy="288727"/>
          </a:xfrm>
          <a:prstGeom prst="rect">
            <a:avLst/>
          </a:prstGeom>
          <a:noFill/>
          <a:ln/>
        </p:spPr>
        <p:txBody>
          <a:bodyPr wrap="none" lIns="0" tIns="0" rIns="0" bIns="0" rtlCol="0" anchor="t"/>
          <a:lstStyle/>
          <a:p>
            <a:pPr marL="0" indent="0" algn="ctr">
              <a:lnSpc>
                <a:spcPts val="2250"/>
              </a:lnSpc>
              <a:buNone/>
            </a:pPr>
            <a:r>
              <a:rPr lang="en-US" sz="2250" b="1" dirty="0">
                <a:solidFill>
                  <a:srgbClr val="DAD1E6"/>
                </a:solidFill>
                <a:latin typeface="Inconsolata" pitchFamily="34" charset="0"/>
                <a:ea typeface="Inconsolata" pitchFamily="34" charset="-122"/>
                <a:cs typeface="Inconsolata" pitchFamily="34" charset="-120"/>
              </a:rPr>
              <a:t>2</a:t>
            </a:r>
            <a:endParaRPr lang="en-US" sz="2250" dirty="0"/>
          </a:p>
        </p:txBody>
      </p:sp>
      <p:sp>
        <p:nvSpPr>
          <p:cNvPr id="13" name="Text 10"/>
          <p:cNvSpPr/>
          <p:nvPr/>
        </p:nvSpPr>
        <p:spPr>
          <a:xfrm>
            <a:off x="2021324" y="4190524"/>
            <a:ext cx="3128129" cy="300752"/>
          </a:xfrm>
          <a:prstGeom prst="rect">
            <a:avLst/>
          </a:prstGeom>
          <a:noFill/>
          <a:ln/>
        </p:spPr>
        <p:txBody>
          <a:bodyPr wrap="none" lIns="0" tIns="0" rIns="0" bIns="0" rtlCol="0" anchor="t"/>
          <a:lstStyle/>
          <a:p>
            <a:pPr marL="0" indent="0" algn="l">
              <a:lnSpc>
                <a:spcPts val="2350"/>
              </a:lnSpc>
              <a:buNone/>
            </a:pPr>
            <a:r>
              <a:rPr lang="en-US" sz="1850" b="1" dirty="0">
                <a:solidFill>
                  <a:srgbClr val="DAD1E6"/>
                </a:solidFill>
                <a:latin typeface="Inconsolata" pitchFamily="34" charset="0"/>
                <a:ea typeface="Inconsolata" pitchFamily="34" charset="-122"/>
                <a:cs typeface="Inconsolata" pitchFamily="34" charset="-120"/>
              </a:rPr>
              <a:t>Eficiencia y productividad</a:t>
            </a:r>
            <a:endParaRPr lang="en-US" sz="1850" dirty="0"/>
          </a:p>
        </p:txBody>
      </p:sp>
      <p:sp>
        <p:nvSpPr>
          <p:cNvPr id="14" name="Text 11"/>
          <p:cNvSpPr/>
          <p:nvPr/>
        </p:nvSpPr>
        <p:spPr>
          <a:xfrm>
            <a:off x="2021324" y="4606766"/>
            <a:ext cx="6448901" cy="924044"/>
          </a:xfrm>
          <a:prstGeom prst="rect">
            <a:avLst/>
          </a:prstGeom>
          <a:noFill/>
          <a:ln/>
        </p:spPr>
        <p:txBody>
          <a:bodyPr wrap="square" lIns="0" tIns="0" rIns="0" bIns="0" rtlCol="0" anchor="t"/>
          <a:lstStyle/>
          <a:p>
            <a:pPr marL="0" indent="0" algn="just">
              <a:lnSpc>
                <a:spcPts val="2400"/>
              </a:lnSpc>
              <a:buNone/>
            </a:pPr>
            <a:r>
              <a:rPr lang="en-US" sz="1500" dirty="0">
                <a:solidFill>
                  <a:srgbClr val="DAD1E6"/>
                </a:solidFill>
                <a:latin typeface="Fira Sans" pitchFamily="34" charset="0"/>
                <a:ea typeface="Fira Sans" pitchFamily="34" charset="-122"/>
                <a:cs typeface="Fira Sans" pitchFamily="34" charset="-120"/>
              </a:rPr>
              <a:t>La automatización de tareas rutinarias, como la calificación de exámenes o la generación de planes de lecciones, permite a los profesores dedicar más tiempo a la tutoría y la enseñanza personalizada.</a:t>
            </a:r>
            <a:endParaRPr lang="en-US" sz="1500" dirty="0"/>
          </a:p>
        </p:txBody>
      </p:sp>
      <p:sp>
        <p:nvSpPr>
          <p:cNvPr id="15" name="Shape 12"/>
          <p:cNvSpPr/>
          <p:nvPr/>
        </p:nvSpPr>
        <p:spPr>
          <a:xfrm>
            <a:off x="1156216" y="6337340"/>
            <a:ext cx="673775" cy="22860"/>
          </a:xfrm>
          <a:prstGeom prst="roundRect">
            <a:avLst>
              <a:gd name="adj" fmla="val 126322"/>
            </a:avLst>
          </a:prstGeom>
          <a:solidFill>
            <a:srgbClr val="5C4E69"/>
          </a:solidFill>
          <a:ln/>
        </p:spPr>
        <p:txBody>
          <a:bodyPr/>
          <a:lstStyle/>
          <a:p>
            <a:endParaRPr lang="es-ES"/>
          </a:p>
        </p:txBody>
      </p:sp>
      <p:sp>
        <p:nvSpPr>
          <p:cNvPr id="16" name="Shape 13"/>
          <p:cNvSpPr/>
          <p:nvPr/>
        </p:nvSpPr>
        <p:spPr>
          <a:xfrm>
            <a:off x="745927" y="6132195"/>
            <a:ext cx="433149" cy="433149"/>
          </a:xfrm>
          <a:prstGeom prst="roundRect">
            <a:avLst>
              <a:gd name="adj" fmla="val 6667"/>
            </a:avLst>
          </a:prstGeom>
          <a:solidFill>
            <a:srgbClr val="433550"/>
          </a:solidFill>
          <a:ln/>
        </p:spPr>
        <p:txBody>
          <a:bodyPr/>
          <a:lstStyle/>
          <a:p>
            <a:endParaRPr lang="es-ES"/>
          </a:p>
        </p:txBody>
      </p:sp>
      <p:sp>
        <p:nvSpPr>
          <p:cNvPr id="17" name="Text 14"/>
          <p:cNvSpPr/>
          <p:nvPr/>
        </p:nvSpPr>
        <p:spPr>
          <a:xfrm>
            <a:off x="890349" y="6204347"/>
            <a:ext cx="144304" cy="288727"/>
          </a:xfrm>
          <a:prstGeom prst="rect">
            <a:avLst/>
          </a:prstGeom>
          <a:noFill/>
          <a:ln/>
        </p:spPr>
        <p:txBody>
          <a:bodyPr wrap="none" lIns="0" tIns="0" rIns="0" bIns="0" rtlCol="0" anchor="t"/>
          <a:lstStyle/>
          <a:p>
            <a:pPr marL="0" indent="0" algn="ctr">
              <a:lnSpc>
                <a:spcPts val="2250"/>
              </a:lnSpc>
              <a:buNone/>
            </a:pPr>
            <a:r>
              <a:rPr lang="en-US" sz="2250" b="1" dirty="0">
                <a:solidFill>
                  <a:srgbClr val="DAD1E6"/>
                </a:solidFill>
                <a:latin typeface="Inconsolata" pitchFamily="34" charset="0"/>
                <a:ea typeface="Inconsolata" pitchFamily="34" charset="-122"/>
                <a:cs typeface="Inconsolata" pitchFamily="34" charset="-120"/>
              </a:rPr>
              <a:t>3</a:t>
            </a:r>
            <a:endParaRPr lang="en-US" sz="2250" dirty="0"/>
          </a:p>
        </p:txBody>
      </p:sp>
      <p:sp>
        <p:nvSpPr>
          <p:cNvPr id="18" name="Text 15"/>
          <p:cNvSpPr/>
          <p:nvPr/>
        </p:nvSpPr>
        <p:spPr>
          <a:xfrm>
            <a:off x="2021324" y="6108025"/>
            <a:ext cx="4451628" cy="300752"/>
          </a:xfrm>
          <a:prstGeom prst="rect">
            <a:avLst/>
          </a:prstGeom>
          <a:noFill/>
          <a:ln/>
        </p:spPr>
        <p:txBody>
          <a:bodyPr wrap="none" lIns="0" tIns="0" rIns="0" bIns="0" rtlCol="0" anchor="t"/>
          <a:lstStyle/>
          <a:p>
            <a:pPr marL="0" indent="0" algn="l">
              <a:lnSpc>
                <a:spcPts val="2350"/>
              </a:lnSpc>
              <a:buNone/>
            </a:pPr>
            <a:r>
              <a:rPr lang="en-US" sz="1850" b="1" dirty="0">
                <a:solidFill>
                  <a:srgbClr val="DAD1E6"/>
                </a:solidFill>
                <a:latin typeface="Inconsolata" pitchFamily="34" charset="0"/>
                <a:ea typeface="Inconsolata" pitchFamily="34" charset="-122"/>
                <a:cs typeface="Inconsolata" pitchFamily="34" charset="-120"/>
              </a:rPr>
              <a:t>Mejora del compromiso y la motivación</a:t>
            </a:r>
            <a:endParaRPr lang="en-US" sz="1850" dirty="0"/>
          </a:p>
        </p:txBody>
      </p:sp>
      <p:sp>
        <p:nvSpPr>
          <p:cNvPr id="19" name="Text 16"/>
          <p:cNvSpPr/>
          <p:nvPr/>
        </p:nvSpPr>
        <p:spPr>
          <a:xfrm>
            <a:off x="2021324" y="6524268"/>
            <a:ext cx="6448901" cy="924044"/>
          </a:xfrm>
          <a:prstGeom prst="rect">
            <a:avLst/>
          </a:prstGeom>
          <a:noFill/>
          <a:ln/>
        </p:spPr>
        <p:txBody>
          <a:bodyPr wrap="square" lIns="0" tIns="0" rIns="0" bIns="0" rtlCol="0" anchor="t"/>
          <a:lstStyle/>
          <a:p>
            <a:pPr marL="0" indent="0" algn="just">
              <a:lnSpc>
                <a:spcPts val="2400"/>
              </a:lnSpc>
              <a:buNone/>
            </a:pPr>
            <a:r>
              <a:rPr lang="en-US" sz="1500" dirty="0">
                <a:solidFill>
                  <a:srgbClr val="DAD1E6"/>
                </a:solidFill>
                <a:latin typeface="Fira Sans" pitchFamily="34" charset="0"/>
                <a:ea typeface="Fira Sans" pitchFamily="34" charset="-122"/>
                <a:cs typeface="Fira Sans" pitchFamily="34" charset="-120"/>
              </a:rPr>
              <a:t>Las herramientas de IA pueden hacer que las lecciones sean más interactivas, atractivas y adaptadas a los intereses de los estudiantes, lo que aumenta su compromiso y motivación.</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93790" y="868680"/>
            <a:ext cx="12756952" cy="708779"/>
          </a:xfrm>
          <a:prstGeom prst="rect">
            <a:avLst/>
          </a:prstGeom>
          <a:noFill/>
          <a:ln/>
        </p:spPr>
        <p:txBody>
          <a:bodyPr wrap="none" lIns="0" tIns="0" rIns="0" bIns="0" rtlCol="0" anchor="t"/>
          <a:lstStyle/>
          <a:p>
            <a:pPr marL="0" indent="0">
              <a:lnSpc>
                <a:spcPts val="5550"/>
              </a:lnSpc>
              <a:buNone/>
            </a:pPr>
            <a:r>
              <a:rPr lang="en-US" sz="3600" b="1" dirty="0" err="1">
                <a:solidFill>
                  <a:srgbClr val="F94CAF"/>
                </a:solidFill>
                <a:latin typeface="Inconsolata" pitchFamily="34" charset="0"/>
                <a:ea typeface="Inconsolata" pitchFamily="34" charset="-122"/>
                <a:cs typeface="Inconsolata" pitchFamily="34" charset="-120"/>
              </a:rPr>
              <a:t>Herramientas</a:t>
            </a:r>
            <a:r>
              <a:rPr lang="en-US" sz="3600" b="1" dirty="0">
                <a:solidFill>
                  <a:srgbClr val="F94CAF"/>
                </a:solidFill>
                <a:latin typeface="Inconsolata" pitchFamily="34" charset="0"/>
                <a:ea typeface="Inconsolata" pitchFamily="34" charset="-122"/>
                <a:cs typeface="Inconsolata" pitchFamily="34" charset="-120"/>
              </a:rPr>
              <a:t> de IA </a:t>
            </a:r>
            <a:r>
              <a:rPr lang="en-US" sz="3600" b="1" dirty="0" err="1">
                <a:solidFill>
                  <a:srgbClr val="F94CAF"/>
                </a:solidFill>
                <a:latin typeface="Inconsolata" pitchFamily="34" charset="0"/>
                <a:ea typeface="Inconsolata" pitchFamily="34" charset="-122"/>
                <a:cs typeface="Inconsolata" pitchFamily="34" charset="-120"/>
              </a:rPr>
              <a:t>en</a:t>
            </a:r>
            <a:r>
              <a:rPr lang="en-US" sz="3600" b="1" dirty="0">
                <a:solidFill>
                  <a:srgbClr val="F94CAF"/>
                </a:solidFill>
                <a:latin typeface="Inconsolata" pitchFamily="34" charset="0"/>
                <a:ea typeface="Inconsolata" pitchFamily="34" charset="-122"/>
                <a:cs typeface="Inconsolata" pitchFamily="34" charset="-120"/>
              </a:rPr>
              <a:t> </a:t>
            </a:r>
            <a:r>
              <a:rPr lang="en-US" sz="3600" b="1" dirty="0" err="1">
                <a:solidFill>
                  <a:srgbClr val="F94CAF"/>
                </a:solidFill>
                <a:latin typeface="Inconsolata" pitchFamily="34" charset="0"/>
                <a:ea typeface="Inconsolata" pitchFamily="34" charset="-122"/>
                <a:cs typeface="Inconsolata" pitchFamily="34" charset="-120"/>
              </a:rPr>
              <a:t>educación</a:t>
            </a:r>
            <a:endParaRPr lang="en-US" sz="3600" b="1" dirty="0">
              <a:solidFill>
                <a:srgbClr val="F94CAF"/>
              </a:solidFill>
              <a:latin typeface="Inconsolata" pitchFamily="34" charset="0"/>
              <a:ea typeface="Inconsolata" pitchFamily="34" charset="-122"/>
              <a:cs typeface="Inconsolata" pitchFamily="34" charset="-120"/>
            </a:endParaRPr>
          </a:p>
          <a:p>
            <a:pPr marL="0" indent="0">
              <a:lnSpc>
                <a:spcPts val="5550"/>
              </a:lnSpc>
              <a:buNone/>
            </a:pPr>
            <a:endParaRPr lang="en-US" sz="4450" dirty="0"/>
          </a:p>
        </p:txBody>
      </p:sp>
      <p:pic>
        <p:nvPicPr>
          <p:cNvPr id="23" name="Picture 2">
            <a:extLst>
              <a:ext uri="{FF2B5EF4-FFF2-40B4-BE49-F238E27FC236}">
                <a16:creationId xmlns:a16="http://schemas.microsoft.com/office/drawing/2014/main" id="{561E5D5A-79D5-46EF-B047-1392B4C035F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7320"/>
          <a:stretch/>
        </p:blipFill>
        <p:spPr bwMode="auto">
          <a:xfrm>
            <a:off x="793790" y="1865726"/>
            <a:ext cx="12097344" cy="54951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54938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793790" y="868680"/>
            <a:ext cx="12756952" cy="708779"/>
          </a:xfrm>
          <a:prstGeom prst="rect">
            <a:avLst/>
          </a:prstGeom>
          <a:noFill/>
          <a:ln/>
        </p:spPr>
        <p:txBody>
          <a:bodyPr wrap="none" lIns="0" tIns="0" rIns="0" bIns="0" rtlCol="0" anchor="t"/>
          <a:lstStyle/>
          <a:p>
            <a:pPr marL="0" indent="0">
              <a:lnSpc>
                <a:spcPts val="5550"/>
              </a:lnSpc>
              <a:buNone/>
            </a:pPr>
            <a:r>
              <a:rPr lang="en-US" sz="4450" b="1" dirty="0">
                <a:solidFill>
                  <a:srgbClr val="F94CAF"/>
                </a:solidFill>
                <a:latin typeface="Inconsolata" pitchFamily="34" charset="0"/>
                <a:ea typeface="Inconsolata" pitchFamily="34" charset="-122"/>
                <a:cs typeface="Inconsolata" pitchFamily="34" charset="-120"/>
              </a:rPr>
              <a:t>Categorías de herramientas de IA en educación</a:t>
            </a:r>
            <a:endParaRPr lang="en-US" sz="4450" dirty="0"/>
          </a:p>
        </p:txBody>
      </p:sp>
      <p:sp>
        <p:nvSpPr>
          <p:cNvPr id="3" name="Shape 1"/>
          <p:cNvSpPr/>
          <p:nvPr/>
        </p:nvSpPr>
        <p:spPr>
          <a:xfrm>
            <a:off x="793790" y="2286238"/>
            <a:ext cx="510302" cy="510302"/>
          </a:xfrm>
          <a:prstGeom prst="roundRect">
            <a:avLst>
              <a:gd name="adj" fmla="val 6667"/>
            </a:avLst>
          </a:prstGeom>
          <a:solidFill>
            <a:srgbClr val="433550"/>
          </a:solidFill>
          <a:ln/>
        </p:spPr>
        <p:txBody>
          <a:bodyPr/>
          <a:lstStyle/>
          <a:p>
            <a:endParaRPr lang="es-ES"/>
          </a:p>
        </p:txBody>
      </p:sp>
      <p:sp>
        <p:nvSpPr>
          <p:cNvPr id="4" name="Text 2"/>
          <p:cNvSpPr/>
          <p:nvPr/>
        </p:nvSpPr>
        <p:spPr>
          <a:xfrm>
            <a:off x="963811" y="2371249"/>
            <a:ext cx="170140" cy="340281"/>
          </a:xfrm>
          <a:prstGeom prst="rect">
            <a:avLst/>
          </a:prstGeom>
          <a:noFill/>
          <a:ln/>
        </p:spPr>
        <p:txBody>
          <a:bodyPr wrap="none" lIns="0" tIns="0" rIns="0" bIns="0" rtlCol="0" anchor="t"/>
          <a:lstStyle/>
          <a:p>
            <a:pPr marL="0" indent="0" algn="ctr">
              <a:lnSpc>
                <a:spcPts val="2650"/>
              </a:lnSpc>
              <a:buNone/>
            </a:pPr>
            <a:r>
              <a:rPr lang="en-US" sz="2650" b="1" dirty="0">
                <a:solidFill>
                  <a:srgbClr val="DAD1E6"/>
                </a:solidFill>
                <a:latin typeface="Inconsolata" pitchFamily="34" charset="0"/>
                <a:ea typeface="Inconsolata" pitchFamily="34" charset="-122"/>
                <a:cs typeface="Inconsolata" pitchFamily="34" charset="-120"/>
              </a:rPr>
              <a:t>1</a:t>
            </a:r>
            <a:endParaRPr lang="en-US" sz="2650" dirty="0"/>
          </a:p>
        </p:txBody>
      </p:sp>
      <p:sp>
        <p:nvSpPr>
          <p:cNvPr id="5" name="Text 3"/>
          <p:cNvSpPr/>
          <p:nvPr/>
        </p:nvSpPr>
        <p:spPr>
          <a:xfrm>
            <a:off x="1530906" y="2286238"/>
            <a:ext cx="2835235" cy="354330"/>
          </a:xfrm>
          <a:prstGeom prst="rect">
            <a:avLst/>
          </a:prstGeom>
          <a:noFill/>
          <a:ln/>
        </p:spPr>
        <p:txBody>
          <a:bodyPr wrap="none" lIns="0" tIns="0" rIns="0" bIns="0" rtlCol="0" anchor="t"/>
          <a:lstStyle/>
          <a:p>
            <a:pPr marL="0" indent="0">
              <a:lnSpc>
                <a:spcPts val="2750"/>
              </a:lnSpc>
              <a:buNone/>
            </a:pPr>
            <a:r>
              <a:rPr lang="en-US" sz="2200" b="1" dirty="0">
                <a:solidFill>
                  <a:srgbClr val="DAD1E6"/>
                </a:solidFill>
                <a:latin typeface="Inconsolata" pitchFamily="34" charset="0"/>
                <a:ea typeface="Inconsolata" pitchFamily="34" charset="-122"/>
                <a:cs typeface="Inconsolata" pitchFamily="34" charset="-120"/>
              </a:rPr>
              <a:t>Chatbots</a:t>
            </a:r>
            <a:endParaRPr lang="en-US" sz="2200" dirty="0"/>
          </a:p>
        </p:txBody>
      </p:sp>
      <p:sp>
        <p:nvSpPr>
          <p:cNvPr id="6" name="Text 4"/>
          <p:cNvSpPr/>
          <p:nvPr/>
        </p:nvSpPr>
        <p:spPr>
          <a:xfrm>
            <a:off x="1530906" y="2776657"/>
            <a:ext cx="3459242" cy="1814513"/>
          </a:xfrm>
          <a:prstGeom prst="rect">
            <a:avLst/>
          </a:prstGeom>
          <a:noFill/>
          <a:ln/>
        </p:spPr>
        <p:txBody>
          <a:bodyPr wrap="square" lIns="0" tIns="0" rIns="0" bIns="0" rtlCol="0" anchor="t"/>
          <a:lstStyle/>
          <a:p>
            <a:pPr marL="0" indent="0" algn="just">
              <a:lnSpc>
                <a:spcPts val="2850"/>
              </a:lnSpc>
              <a:buNone/>
            </a:pPr>
            <a:r>
              <a:rPr lang="en-US" sz="1750" dirty="0">
                <a:solidFill>
                  <a:srgbClr val="DAD1E6"/>
                </a:solidFill>
                <a:latin typeface="Fira Sans" pitchFamily="34" charset="0"/>
                <a:ea typeface="Fira Sans" pitchFamily="34" charset="-122"/>
                <a:cs typeface="Fira Sans" pitchFamily="34" charset="-120"/>
              </a:rPr>
              <a:t>Asistentes virtuales que pueden responder preguntas, brindar tutorías y ofrecer retroalimentación personalizada a los estudiantes.</a:t>
            </a:r>
            <a:endParaRPr lang="en-US" sz="1750" dirty="0"/>
          </a:p>
        </p:txBody>
      </p:sp>
      <p:sp>
        <p:nvSpPr>
          <p:cNvPr id="7" name="Shape 5"/>
          <p:cNvSpPr/>
          <p:nvPr/>
        </p:nvSpPr>
        <p:spPr>
          <a:xfrm>
            <a:off x="5216962" y="2286238"/>
            <a:ext cx="510302" cy="510302"/>
          </a:xfrm>
          <a:prstGeom prst="roundRect">
            <a:avLst>
              <a:gd name="adj" fmla="val 6667"/>
            </a:avLst>
          </a:prstGeom>
          <a:solidFill>
            <a:srgbClr val="433550"/>
          </a:solidFill>
          <a:ln/>
        </p:spPr>
        <p:txBody>
          <a:bodyPr/>
          <a:lstStyle/>
          <a:p>
            <a:endParaRPr lang="es-ES"/>
          </a:p>
        </p:txBody>
      </p:sp>
      <p:sp>
        <p:nvSpPr>
          <p:cNvPr id="8" name="Text 6"/>
          <p:cNvSpPr/>
          <p:nvPr/>
        </p:nvSpPr>
        <p:spPr>
          <a:xfrm>
            <a:off x="5386983" y="2371249"/>
            <a:ext cx="170140" cy="340281"/>
          </a:xfrm>
          <a:prstGeom prst="rect">
            <a:avLst/>
          </a:prstGeom>
          <a:noFill/>
          <a:ln/>
        </p:spPr>
        <p:txBody>
          <a:bodyPr wrap="none" lIns="0" tIns="0" rIns="0" bIns="0" rtlCol="0" anchor="t"/>
          <a:lstStyle/>
          <a:p>
            <a:pPr marL="0" indent="0" algn="ctr">
              <a:lnSpc>
                <a:spcPts val="2650"/>
              </a:lnSpc>
              <a:buNone/>
            </a:pPr>
            <a:r>
              <a:rPr lang="en-US" sz="2650" b="1" dirty="0">
                <a:solidFill>
                  <a:srgbClr val="DAD1E6"/>
                </a:solidFill>
                <a:latin typeface="Inconsolata" pitchFamily="34" charset="0"/>
                <a:ea typeface="Inconsolata" pitchFamily="34" charset="-122"/>
                <a:cs typeface="Inconsolata" pitchFamily="34" charset="-120"/>
              </a:rPr>
              <a:t>2</a:t>
            </a:r>
            <a:endParaRPr lang="en-US" sz="2650" dirty="0"/>
          </a:p>
        </p:txBody>
      </p:sp>
      <p:sp>
        <p:nvSpPr>
          <p:cNvPr id="9" name="Text 7"/>
          <p:cNvSpPr/>
          <p:nvPr/>
        </p:nvSpPr>
        <p:spPr>
          <a:xfrm>
            <a:off x="5954078" y="2286238"/>
            <a:ext cx="3459242" cy="708660"/>
          </a:xfrm>
          <a:prstGeom prst="rect">
            <a:avLst/>
          </a:prstGeom>
          <a:noFill/>
          <a:ln/>
        </p:spPr>
        <p:txBody>
          <a:bodyPr wrap="square" lIns="0" tIns="0" rIns="0" bIns="0" rtlCol="0" anchor="t"/>
          <a:lstStyle/>
          <a:p>
            <a:pPr marL="0" indent="0">
              <a:lnSpc>
                <a:spcPts val="2750"/>
              </a:lnSpc>
              <a:buNone/>
            </a:pPr>
            <a:r>
              <a:rPr lang="en-US" sz="2200" b="1" dirty="0">
                <a:solidFill>
                  <a:srgbClr val="DAD1E6"/>
                </a:solidFill>
                <a:latin typeface="Inconsolata" pitchFamily="34" charset="0"/>
                <a:ea typeface="Inconsolata" pitchFamily="34" charset="-122"/>
                <a:cs typeface="Inconsolata" pitchFamily="34" charset="-120"/>
              </a:rPr>
              <a:t>Herramientas visuales y de diseño</a:t>
            </a:r>
            <a:endParaRPr lang="en-US" sz="2200" dirty="0"/>
          </a:p>
        </p:txBody>
      </p:sp>
      <p:sp>
        <p:nvSpPr>
          <p:cNvPr id="10" name="Text 8"/>
          <p:cNvSpPr/>
          <p:nvPr/>
        </p:nvSpPr>
        <p:spPr>
          <a:xfrm>
            <a:off x="5954078" y="3130987"/>
            <a:ext cx="3459242" cy="1814513"/>
          </a:xfrm>
          <a:prstGeom prst="rect">
            <a:avLst/>
          </a:prstGeom>
          <a:noFill/>
          <a:ln/>
        </p:spPr>
        <p:txBody>
          <a:bodyPr wrap="square" lIns="0" tIns="0" rIns="0" bIns="0" rtlCol="0" anchor="t"/>
          <a:lstStyle/>
          <a:p>
            <a:pPr marL="0" indent="0" algn="just">
              <a:lnSpc>
                <a:spcPts val="2850"/>
              </a:lnSpc>
              <a:buNone/>
            </a:pPr>
            <a:r>
              <a:rPr lang="en-US" sz="1750" dirty="0">
                <a:solidFill>
                  <a:srgbClr val="DAD1E6"/>
                </a:solidFill>
                <a:latin typeface="Fira Sans" pitchFamily="34" charset="0"/>
                <a:ea typeface="Fira Sans" pitchFamily="34" charset="-122"/>
                <a:cs typeface="Fira Sans" pitchFamily="34" charset="-120"/>
              </a:rPr>
              <a:t>Aplicaciones que ayudan a los profesores a crear contenido multimedia, infografías y presentaciones más atractivas y eficaces.</a:t>
            </a:r>
            <a:endParaRPr lang="en-US" sz="1750" dirty="0"/>
          </a:p>
        </p:txBody>
      </p:sp>
      <p:sp>
        <p:nvSpPr>
          <p:cNvPr id="11" name="Shape 9"/>
          <p:cNvSpPr/>
          <p:nvPr/>
        </p:nvSpPr>
        <p:spPr>
          <a:xfrm>
            <a:off x="9640133" y="2286238"/>
            <a:ext cx="510302" cy="510302"/>
          </a:xfrm>
          <a:prstGeom prst="roundRect">
            <a:avLst>
              <a:gd name="adj" fmla="val 6667"/>
            </a:avLst>
          </a:prstGeom>
          <a:solidFill>
            <a:srgbClr val="433550"/>
          </a:solidFill>
          <a:ln/>
        </p:spPr>
        <p:txBody>
          <a:bodyPr/>
          <a:lstStyle/>
          <a:p>
            <a:endParaRPr lang="es-ES"/>
          </a:p>
        </p:txBody>
      </p:sp>
      <p:sp>
        <p:nvSpPr>
          <p:cNvPr id="12" name="Text 10"/>
          <p:cNvSpPr/>
          <p:nvPr/>
        </p:nvSpPr>
        <p:spPr>
          <a:xfrm>
            <a:off x="9810155" y="2371249"/>
            <a:ext cx="170140" cy="340281"/>
          </a:xfrm>
          <a:prstGeom prst="rect">
            <a:avLst/>
          </a:prstGeom>
          <a:noFill/>
          <a:ln/>
        </p:spPr>
        <p:txBody>
          <a:bodyPr wrap="none" lIns="0" tIns="0" rIns="0" bIns="0" rtlCol="0" anchor="t"/>
          <a:lstStyle/>
          <a:p>
            <a:pPr marL="0" indent="0" algn="ctr">
              <a:lnSpc>
                <a:spcPts val="2650"/>
              </a:lnSpc>
              <a:buNone/>
            </a:pPr>
            <a:r>
              <a:rPr lang="en-US" sz="2650" b="1" dirty="0">
                <a:solidFill>
                  <a:srgbClr val="DAD1E6"/>
                </a:solidFill>
                <a:latin typeface="Inconsolata" pitchFamily="34" charset="0"/>
                <a:ea typeface="Inconsolata" pitchFamily="34" charset="-122"/>
                <a:cs typeface="Inconsolata" pitchFamily="34" charset="-120"/>
              </a:rPr>
              <a:t>3</a:t>
            </a:r>
            <a:endParaRPr lang="en-US" sz="2650" dirty="0"/>
          </a:p>
        </p:txBody>
      </p:sp>
      <p:sp>
        <p:nvSpPr>
          <p:cNvPr id="13" name="Text 11"/>
          <p:cNvSpPr/>
          <p:nvPr/>
        </p:nvSpPr>
        <p:spPr>
          <a:xfrm>
            <a:off x="10377249" y="2286238"/>
            <a:ext cx="3459242" cy="708660"/>
          </a:xfrm>
          <a:prstGeom prst="rect">
            <a:avLst/>
          </a:prstGeom>
          <a:noFill/>
          <a:ln/>
        </p:spPr>
        <p:txBody>
          <a:bodyPr wrap="square" lIns="0" tIns="0" rIns="0" bIns="0" rtlCol="0" anchor="t"/>
          <a:lstStyle/>
          <a:p>
            <a:pPr marL="0" indent="0">
              <a:lnSpc>
                <a:spcPts val="2750"/>
              </a:lnSpc>
              <a:buNone/>
            </a:pPr>
            <a:r>
              <a:rPr lang="en-US" sz="2200" b="1" dirty="0">
                <a:solidFill>
                  <a:srgbClr val="DAD1E6"/>
                </a:solidFill>
                <a:latin typeface="Inconsolata" pitchFamily="34" charset="0"/>
                <a:ea typeface="Inconsolata" pitchFamily="34" charset="-122"/>
                <a:cs typeface="Inconsolata" pitchFamily="34" charset="-120"/>
              </a:rPr>
              <a:t>Diseño de lecciones y creación de contenido</a:t>
            </a:r>
            <a:endParaRPr lang="en-US" sz="2200" dirty="0"/>
          </a:p>
        </p:txBody>
      </p:sp>
      <p:sp>
        <p:nvSpPr>
          <p:cNvPr id="14" name="Text 12"/>
          <p:cNvSpPr/>
          <p:nvPr/>
        </p:nvSpPr>
        <p:spPr>
          <a:xfrm>
            <a:off x="10377249" y="3130987"/>
            <a:ext cx="3459242" cy="1451610"/>
          </a:xfrm>
          <a:prstGeom prst="rect">
            <a:avLst/>
          </a:prstGeom>
          <a:noFill/>
          <a:ln/>
        </p:spPr>
        <p:txBody>
          <a:bodyPr wrap="square" lIns="0" tIns="0" rIns="0" bIns="0" rtlCol="0" anchor="t"/>
          <a:lstStyle/>
          <a:p>
            <a:pPr marL="0" indent="0" algn="just">
              <a:lnSpc>
                <a:spcPts val="2850"/>
              </a:lnSpc>
              <a:buNone/>
            </a:pPr>
            <a:r>
              <a:rPr lang="en-US" sz="1750" dirty="0">
                <a:solidFill>
                  <a:srgbClr val="DAD1E6"/>
                </a:solidFill>
                <a:latin typeface="Fira Sans" pitchFamily="34" charset="0"/>
                <a:ea typeface="Fira Sans" pitchFamily="34" charset="-122"/>
                <a:cs typeface="Fira Sans" pitchFamily="34" charset="-120"/>
              </a:rPr>
              <a:t>Soluciones que generan planes de lecciones, materiales didácticos y contenido de aprendizaje personalizados.</a:t>
            </a:r>
            <a:endParaRPr lang="en-US" sz="1750" dirty="0"/>
          </a:p>
        </p:txBody>
      </p:sp>
      <p:sp>
        <p:nvSpPr>
          <p:cNvPr id="15" name="Shape 13"/>
          <p:cNvSpPr/>
          <p:nvPr/>
        </p:nvSpPr>
        <p:spPr>
          <a:xfrm>
            <a:off x="793790" y="5427464"/>
            <a:ext cx="510302" cy="510302"/>
          </a:xfrm>
          <a:prstGeom prst="roundRect">
            <a:avLst>
              <a:gd name="adj" fmla="val 6667"/>
            </a:avLst>
          </a:prstGeom>
          <a:solidFill>
            <a:srgbClr val="433550"/>
          </a:solidFill>
          <a:ln/>
        </p:spPr>
        <p:txBody>
          <a:bodyPr/>
          <a:lstStyle/>
          <a:p>
            <a:endParaRPr lang="es-ES"/>
          </a:p>
        </p:txBody>
      </p:sp>
      <p:sp>
        <p:nvSpPr>
          <p:cNvPr id="16" name="Text 14"/>
          <p:cNvSpPr/>
          <p:nvPr/>
        </p:nvSpPr>
        <p:spPr>
          <a:xfrm>
            <a:off x="963811" y="5512475"/>
            <a:ext cx="170140" cy="340281"/>
          </a:xfrm>
          <a:prstGeom prst="rect">
            <a:avLst/>
          </a:prstGeom>
          <a:noFill/>
          <a:ln/>
        </p:spPr>
        <p:txBody>
          <a:bodyPr wrap="none" lIns="0" tIns="0" rIns="0" bIns="0" rtlCol="0" anchor="t"/>
          <a:lstStyle/>
          <a:p>
            <a:pPr marL="0" indent="0" algn="ctr">
              <a:lnSpc>
                <a:spcPts val="2650"/>
              </a:lnSpc>
              <a:buNone/>
            </a:pPr>
            <a:r>
              <a:rPr lang="en-US" sz="2650" b="1" dirty="0">
                <a:solidFill>
                  <a:srgbClr val="DAD1E6"/>
                </a:solidFill>
                <a:latin typeface="Inconsolata" pitchFamily="34" charset="0"/>
                <a:ea typeface="Inconsolata" pitchFamily="34" charset="-122"/>
                <a:cs typeface="Inconsolata" pitchFamily="34" charset="-120"/>
              </a:rPr>
              <a:t>4</a:t>
            </a:r>
            <a:endParaRPr lang="en-US" sz="2650" dirty="0"/>
          </a:p>
        </p:txBody>
      </p:sp>
      <p:sp>
        <p:nvSpPr>
          <p:cNvPr id="17" name="Text 15"/>
          <p:cNvSpPr/>
          <p:nvPr/>
        </p:nvSpPr>
        <p:spPr>
          <a:xfrm>
            <a:off x="1530906" y="5427464"/>
            <a:ext cx="3258860" cy="354330"/>
          </a:xfrm>
          <a:prstGeom prst="rect">
            <a:avLst/>
          </a:prstGeom>
          <a:noFill/>
          <a:ln/>
        </p:spPr>
        <p:txBody>
          <a:bodyPr wrap="none" lIns="0" tIns="0" rIns="0" bIns="0" rtlCol="0" anchor="t"/>
          <a:lstStyle/>
          <a:p>
            <a:pPr marL="0" indent="0">
              <a:lnSpc>
                <a:spcPts val="2750"/>
              </a:lnSpc>
              <a:buNone/>
            </a:pPr>
            <a:r>
              <a:rPr lang="en-US" sz="2200" b="1" dirty="0">
                <a:solidFill>
                  <a:srgbClr val="DAD1E6"/>
                </a:solidFill>
                <a:latin typeface="Inconsolata" pitchFamily="34" charset="0"/>
                <a:ea typeface="Inconsolata" pitchFamily="34" charset="-122"/>
                <a:cs typeface="Inconsolata" pitchFamily="34" charset="-120"/>
              </a:rPr>
              <a:t>Asistentes de enseñanza</a:t>
            </a:r>
            <a:endParaRPr lang="en-US" sz="2200" dirty="0"/>
          </a:p>
        </p:txBody>
      </p:sp>
      <p:sp>
        <p:nvSpPr>
          <p:cNvPr id="18" name="Text 16"/>
          <p:cNvSpPr/>
          <p:nvPr/>
        </p:nvSpPr>
        <p:spPr>
          <a:xfrm>
            <a:off x="1530906" y="5917883"/>
            <a:ext cx="5670947" cy="1088708"/>
          </a:xfrm>
          <a:prstGeom prst="rect">
            <a:avLst/>
          </a:prstGeom>
          <a:noFill/>
          <a:ln/>
        </p:spPr>
        <p:txBody>
          <a:bodyPr wrap="square" lIns="0" tIns="0" rIns="0" bIns="0" rtlCol="0" anchor="t"/>
          <a:lstStyle/>
          <a:p>
            <a:pPr marL="0" indent="0" algn="just">
              <a:lnSpc>
                <a:spcPts val="2850"/>
              </a:lnSpc>
              <a:buNone/>
            </a:pPr>
            <a:r>
              <a:rPr lang="en-US" sz="1750" dirty="0">
                <a:solidFill>
                  <a:srgbClr val="DAD1E6"/>
                </a:solidFill>
                <a:latin typeface="Fira Sans" pitchFamily="34" charset="0"/>
                <a:ea typeface="Fira Sans" pitchFamily="34" charset="-122"/>
                <a:cs typeface="Fira Sans" pitchFamily="34" charset="-120"/>
              </a:rPr>
              <a:t>Herramientas que ayudan a los docentes con tareas administrativas, planificación y seguimiento del progreso de los estudiantes.</a:t>
            </a:r>
            <a:endParaRPr lang="en-US" sz="1750" dirty="0"/>
          </a:p>
        </p:txBody>
      </p:sp>
      <p:sp>
        <p:nvSpPr>
          <p:cNvPr id="19" name="Shape 17"/>
          <p:cNvSpPr/>
          <p:nvPr/>
        </p:nvSpPr>
        <p:spPr>
          <a:xfrm>
            <a:off x="7428667" y="5427464"/>
            <a:ext cx="510302" cy="510302"/>
          </a:xfrm>
          <a:prstGeom prst="roundRect">
            <a:avLst>
              <a:gd name="adj" fmla="val 6667"/>
            </a:avLst>
          </a:prstGeom>
          <a:solidFill>
            <a:srgbClr val="433550"/>
          </a:solidFill>
          <a:ln/>
        </p:spPr>
        <p:txBody>
          <a:bodyPr/>
          <a:lstStyle/>
          <a:p>
            <a:endParaRPr lang="es-ES"/>
          </a:p>
        </p:txBody>
      </p:sp>
      <p:sp>
        <p:nvSpPr>
          <p:cNvPr id="20" name="Text 18"/>
          <p:cNvSpPr/>
          <p:nvPr/>
        </p:nvSpPr>
        <p:spPr>
          <a:xfrm>
            <a:off x="7598688" y="5512475"/>
            <a:ext cx="170140" cy="340281"/>
          </a:xfrm>
          <a:prstGeom prst="rect">
            <a:avLst/>
          </a:prstGeom>
          <a:noFill/>
          <a:ln/>
        </p:spPr>
        <p:txBody>
          <a:bodyPr wrap="none" lIns="0" tIns="0" rIns="0" bIns="0" rtlCol="0" anchor="t"/>
          <a:lstStyle/>
          <a:p>
            <a:pPr marL="0" indent="0" algn="ctr">
              <a:lnSpc>
                <a:spcPts val="2650"/>
              </a:lnSpc>
              <a:buNone/>
            </a:pPr>
            <a:r>
              <a:rPr lang="en-US" sz="2650" b="1" dirty="0">
                <a:solidFill>
                  <a:srgbClr val="DAD1E6"/>
                </a:solidFill>
                <a:latin typeface="Inconsolata" pitchFamily="34" charset="0"/>
                <a:ea typeface="Inconsolata" pitchFamily="34" charset="-122"/>
                <a:cs typeface="Inconsolata" pitchFamily="34" charset="-120"/>
              </a:rPr>
              <a:t>5</a:t>
            </a:r>
            <a:endParaRPr lang="en-US" sz="2650" dirty="0"/>
          </a:p>
        </p:txBody>
      </p:sp>
      <p:sp>
        <p:nvSpPr>
          <p:cNvPr id="21" name="Text 19"/>
          <p:cNvSpPr/>
          <p:nvPr/>
        </p:nvSpPr>
        <p:spPr>
          <a:xfrm>
            <a:off x="8165783" y="5427464"/>
            <a:ext cx="5670947" cy="708660"/>
          </a:xfrm>
          <a:prstGeom prst="rect">
            <a:avLst/>
          </a:prstGeom>
          <a:noFill/>
          <a:ln/>
        </p:spPr>
        <p:txBody>
          <a:bodyPr wrap="square" lIns="0" tIns="0" rIns="0" bIns="0" rtlCol="0" anchor="t"/>
          <a:lstStyle/>
          <a:p>
            <a:pPr marL="0" indent="0">
              <a:lnSpc>
                <a:spcPts val="2750"/>
              </a:lnSpc>
              <a:buNone/>
            </a:pPr>
            <a:r>
              <a:rPr lang="en-US" sz="2200" b="1" dirty="0">
                <a:solidFill>
                  <a:srgbClr val="DAD1E6"/>
                </a:solidFill>
                <a:latin typeface="Inconsolata" pitchFamily="34" charset="0"/>
                <a:ea typeface="Inconsolata" pitchFamily="34" charset="-122"/>
                <a:cs typeface="Inconsolata" pitchFamily="34" charset="-120"/>
              </a:rPr>
              <a:t>Evaluadores y </a:t>
            </a:r>
            <a:r>
              <a:rPr lang="en-US" sz="2200" b="1" dirty="0" err="1">
                <a:solidFill>
                  <a:srgbClr val="DAD1E6"/>
                </a:solidFill>
                <a:latin typeface="Inconsolata" pitchFamily="34" charset="0"/>
                <a:ea typeface="Inconsolata" pitchFamily="34" charset="-122"/>
                <a:cs typeface="Inconsolata" pitchFamily="34" charset="-120"/>
              </a:rPr>
              <a:t>generadores</a:t>
            </a:r>
            <a:r>
              <a:rPr lang="en-US" sz="2200" b="1" dirty="0">
                <a:solidFill>
                  <a:srgbClr val="DAD1E6"/>
                </a:solidFill>
                <a:latin typeface="Inconsolata" pitchFamily="34" charset="0"/>
                <a:ea typeface="Inconsolata" pitchFamily="34" charset="-122"/>
                <a:cs typeface="Inconsolata" pitchFamily="34" charset="-120"/>
              </a:rPr>
              <a:t> de</a:t>
            </a:r>
          </a:p>
          <a:p>
            <a:pPr marL="0" indent="0">
              <a:lnSpc>
                <a:spcPts val="2750"/>
              </a:lnSpc>
              <a:buNone/>
            </a:pPr>
            <a:r>
              <a:rPr lang="en-US" sz="2200" b="1" dirty="0" err="1">
                <a:solidFill>
                  <a:srgbClr val="DAD1E6"/>
                </a:solidFill>
                <a:latin typeface="Inconsolata" pitchFamily="34" charset="0"/>
                <a:ea typeface="Inconsolata" pitchFamily="34" charset="-122"/>
                <a:cs typeface="Inconsolata" pitchFamily="34" charset="-120"/>
              </a:rPr>
              <a:t>cuestionarios</a:t>
            </a:r>
            <a:endParaRPr lang="en-US" sz="2200" dirty="0"/>
          </a:p>
        </p:txBody>
      </p:sp>
      <p:sp>
        <p:nvSpPr>
          <p:cNvPr id="22" name="Text 20"/>
          <p:cNvSpPr/>
          <p:nvPr/>
        </p:nvSpPr>
        <p:spPr>
          <a:xfrm>
            <a:off x="8165783" y="6272212"/>
            <a:ext cx="5670947" cy="1088708"/>
          </a:xfrm>
          <a:prstGeom prst="rect">
            <a:avLst/>
          </a:prstGeom>
          <a:noFill/>
          <a:ln/>
        </p:spPr>
        <p:txBody>
          <a:bodyPr wrap="square" lIns="0" tIns="0" rIns="0" bIns="0" rtlCol="0" anchor="t"/>
          <a:lstStyle/>
          <a:p>
            <a:pPr marL="0" indent="0" algn="just">
              <a:lnSpc>
                <a:spcPts val="2850"/>
              </a:lnSpc>
              <a:buNone/>
            </a:pPr>
            <a:r>
              <a:rPr lang="en-US" sz="1750" dirty="0">
                <a:solidFill>
                  <a:srgbClr val="DAD1E6"/>
                </a:solidFill>
                <a:latin typeface="Fira Sans" pitchFamily="34" charset="0"/>
                <a:ea typeface="Fira Sans" pitchFamily="34" charset="-122"/>
                <a:cs typeface="Fira Sans" pitchFamily="34" charset="-120"/>
              </a:rPr>
              <a:t>Aplicaciones que crean evaluaciones adaptativas y generan comentarios detallados para mejorar el aprendizaje.</a:t>
            </a:r>
            <a:endParaRPr lang="en-US" sz="1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714625"/>
          </a:xfrm>
          <a:prstGeom prst="rect">
            <a:avLst/>
          </a:prstGeom>
        </p:spPr>
      </p:pic>
      <p:sp>
        <p:nvSpPr>
          <p:cNvPr id="3" name="Text 0"/>
          <p:cNvSpPr/>
          <p:nvPr/>
        </p:nvSpPr>
        <p:spPr>
          <a:xfrm>
            <a:off x="760095" y="2824713"/>
            <a:ext cx="12390421" cy="1492493"/>
          </a:xfrm>
          <a:prstGeom prst="rect">
            <a:avLst/>
          </a:prstGeom>
          <a:noFill/>
          <a:ln/>
        </p:spPr>
        <p:txBody>
          <a:bodyPr wrap="none" lIns="0" tIns="0" rIns="0" bIns="0" rtlCol="0" anchor="t"/>
          <a:lstStyle/>
          <a:p>
            <a:pPr marL="0" indent="0">
              <a:lnSpc>
                <a:spcPts val="5300"/>
              </a:lnSpc>
              <a:buNone/>
            </a:pPr>
            <a:r>
              <a:rPr lang="en-US" sz="4250" b="1" dirty="0">
                <a:solidFill>
                  <a:srgbClr val="F94CAF"/>
                </a:solidFill>
                <a:latin typeface="Inconsolata" pitchFamily="34" charset="0"/>
                <a:ea typeface="Inconsolata" pitchFamily="34" charset="-122"/>
                <a:cs typeface="Inconsolata" pitchFamily="34" charset="-120"/>
              </a:rPr>
              <a:t>Chatbots:</a:t>
            </a:r>
          </a:p>
          <a:p>
            <a:pPr marL="0" indent="0">
              <a:lnSpc>
                <a:spcPts val="5300"/>
              </a:lnSpc>
              <a:buNone/>
            </a:pPr>
            <a:r>
              <a:rPr lang="en-US" dirty="0">
                <a:solidFill>
                  <a:schemeClr val="bg1">
                    <a:lumMod val="95000"/>
                  </a:schemeClr>
                </a:solidFill>
                <a:latin typeface="Fira Sans"/>
                <a:ea typeface="Inconsolata"/>
                <a:cs typeface="Inconsolata" pitchFamily="34" charset="-120"/>
              </a:rPr>
              <a:t>Chat GPT, Gemini, Copilot, Perplexity.</a:t>
            </a:r>
            <a:endParaRPr lang="en-US" dirty="0">
              <a:solidFill>
                <a:schemeClr val="bg1">
                  <a:lumMod val="95000"/>
                </a:schemeClr>
              </a:solidFill>
              <a:latin typeface="Fira Sans" panose="020B0503050000020004" pitchFamily="34" charset="0"/>
            </a:endParaRPr>
          </a:p>
        </p:txBody>
      </p:sp>
      <p:pic>
        <p:nvPicPr>
          <p:cNvPr id="4" name="Image 1" descr="preencoded.png"/>
          <p:cNvPicPr>
            <a:picLocks noChangeAspect="1"/>
          </p:cNvPicPr>
          <p:nvPr/>
        </p:nvPicPr>
        <p:blipFill>
          <a:blip r:embed="rId4"/>
          <a:stretch>
            <a:fillRect/>
          </a:stretch>
        </p:blipFill>
        <p:spPr>
          <a:xfrm>
            <a:off x="760095" y="4317206"/>
            <a:ext cx="542925" cy="542925"/>
          </a:xfrm>
          <a:prstGeom prst="rect">
            <a:avLst/>
          </a:prstGeom>
        </p:spPr>
      </p:pic>
      <p:sp>
        <p:nvSpPr>
          <p:cNvPr id="5" name="Text 1"/>
          <p:cNvSpPr/>
          <p:nvPr/>
        </p:nvSpPr>
        <p:spPr>
          <a:xfrm>
            <a:off x="760095" y="5077301"/>
            <a:ext cx="2714625" cy="339328"/>
          </a:xfrm>
          <a:prstGeom prst="rect">
            <a:avLst/>
          </a:prstGeom>
          <a:noFill/>
          <a:ln/>
        </p:spPr>
        <p:txBody>
          <a:bodyPr wrap="none" lIns="0" tIns="0" rIns="0" bIns="0" rtlCol="0" anchor="t"/>
          <a:lstStyle/>
          <a:p>
            <a:pPr marL="0" indent="0" algn="l">
              <a:lnSpc>
                <a:spcPts val="2650"/>
              </a:lnSpc>
              <a:buNone/>
            </a:pPr>
            <a:r>
              <a:rPr lang="en-US" sz="2100" b="1" dirty="0">
                <a:solidFill>
                  <a:srgbClr val="DAD1E6"/>
                </a:solidFill>
                <a:latin typeface="Inconsolata" pitchFamily="34" charset="0"/>
                <a:ea typeface="Inconsolata" pitchFamily="34" charset="-122"/>
                <a:cs typeface="Inconsolata" pitchFamily="34" charset="-120"/>
              </a:rPr>
              <a:t>Asistencia en línea</a:t>
            </a:r>
            <a:endParaRPr lang="en-US" sz="2100" dirty="0"/>
          </a:p>
        </p:txBody>
      </p:sp>
      <p:sp>
        <p:nvSpPr>
          <p:cNvPr id="6" name="Text 2"/>
          <p:cNvSpPr/>
          <p:nvPr/>
        </p:nvSpPr>
        <p:spPr>
          <a:xfrm>
            <a:off x="760095" y="5546884"/>
            <a:ext cx="3033236" cy="2084546"/>
          </a:xfrm>
          <a:prstGeom prst="rect">
            <a:avLst/>
          </a:prstGeom>
          <a:noFill/>
          <a:ln/>
        </p:spPr>
        <p:txBody>
          <a:bodyPr wrap="square" lIns="0" tIns="0" rIns="0" bIns="0" rtlCol="0" anchor="t"/>
          <a:lstStyle/>
          <a:p>
            <a:pPr marL="0" indent="0" algn="just">
              <a:lnSpc>
                <a:spcPts val="2700"/>
              </a:lnSpc>
              <a:buNone/>
            </a:pPr>
            <a:r>
              <a:rPr lang="en-US" sz="1700" dirty="0">
                <a:solidFill>
                  <a:srgbClr val="DAD1E6"/>
                </a:solidFill>
                <a:latin typeface="Fira Sans" pitchFamily="34" charset="0"/>
                <a:ea typeface="Fira Sans" pitchFamily="34" charset="-122"/>
                <a:cs typeface="Fira Sans" pitchFamily="34" charset="-120"/>
              </a:rPr>
              <a:t>Los chatbots pueden responder preguntas de los estudiantes, brindar tutorías y ofrecer orientación personalizada las 24 horas del día.</a:t>
            </a:r>
            <a:endParaRPr lang="en-US" sz="1700" dirty="0"/>
          </a:p>
        </p:txBody>
      </p:sp>
      <p:pic>
        <p:nvPicPr>
          <p:cNvPr id="7" name="Image 2" descr="preencoded.png"/>
          <p:cNvPicPr>
            <a:picLocks noChangeAspect="1"/>
          </p:cNvPicPr>
          <p:nvPr/>
        </p:nvPicPr>
        <p:blipFill>
          <a:blip r:embed="rId5"/>
          <a:stretch>
            <a:fillRect/>
          </a:stretch>
        </p:blipFill>
        <p:spPr>
          <a:xfrm>
            <a:off x="4119086" y="4317206"/>
            <a:ext cx="542925" cy="542925"/>
          </a:xfrm>
          <a:prstGeom prst="rect">
            <a:avLst/>
          </a:prstGeom>
        </p:spPr>
      </p:pic>
      <p:sp>
        <p:nvSpPr>
          <p:cNvPr id="8" name="Text 3"/>
          <p:cNvSpPr/>
          <p:nvPr/>
        </p:nvSpPr>
        <p:spPr>
          <a:xfrm>
            <a:off x="4119086" y="5077301"/>
            <a:ext cx="3033236" cy="678656"/>
          </a:xfrm>
          <a:prstGeom prst="rect">
            <a:avLst/>
          </a:prstGeom>
          <a:noFill/>
          <a:ln/>
        </p:spPr>
        <p:txBody>
          <a:bodyPr wrap="square" lIns="0" tIns="0" rIns="0" bIns="0" rtlCol="0" anchor="t"/>
          <a:lstStyle/>
          <a:p>
            <a:pPr marL="0" indent="0" algn="l">
              <a:lnSpc>
                <a:spcPts val="2650"/>
              </a:lnSpc>
              <a:buNone/>
            </a:pPr>
            <a:r>
              <a:rPr lang="en-US" sz="2100" b="1" dirty="0">
                <a:solidFill>
                  <a:srgbClr val="DAD1E6"/>
                </a:solidFill>
                <a:latin typeface="Inconsolata" pitchFamily="34" charset="0"/>
                <a:ea typeface="Inconsolata" pitchFamily="34" charset="-122"/>
                <a:cs typeface="Inconsolata" pitchFamily="34" charset="-120"/>
              </a:rPr>
              <a:t>Planificación y organización</a:t>
            </a:r>
            <a:endParaRPr lang="en-US" sz="2100" dirty="0"/>
          </a:p>
        </p:txBody>
      </p:sp>
      <p:sp>
        <p:nvSpPr>
          <p:cNvPr id="9" name="Text 4"/>
          <p:cNvSpPr/>
          <p:nvPr/>
        </p:nvSpPr>
        <p:spPr>
          <a:xfrm>
            <a:off x="4119086" y="5886212"/>
            <a:ext cx="3033236" cy="1737122"/>
          </a:xfrm>
          <a:prstGeom prst="rect">
            <a:avLst/>
          </a:prstGeom>
          <a:noFill/>
          <a:ln/>
        </p:spPr>
        <p:txBody>
          <a:bodyPr wrap="square" lIns="0" tIns="0" rIns="0" bIns="0" rtlCol="0" anchor="t"/>
          <a:lstStyle/>
          <a:p>
            <a:pPr marL="0" indent="0" algn="just">
              <a:lnSpc>
                <a:spcPts val="2700"/>
              </a:lnSpc>
              <a:buNone/>
            </a:pPr>
            <a:r>
              <a:rPr lang="en-US" sz="1700" dirty="0">
                <a:solidFill>
                  <a:srgbClr val="DAD1E6"/>
                </a:solidFill>
                <a:latin typeface="Fira Sans" pitchFamily="34" charset="0"/>
                <a:ea typeface="Fira Sans" pitchFamily="34" charset="-122"/>
                <a:cs typeface="Fira Sans" pitchFamily="34" charset="-120"/>
              </a:rPr>
              <a:t>Estos asistentes virtuales pueden ayudar a los estudiantes a mantenerse organizados, recordándoles tareas, exámenes y plazos.</a:t>
            </a:r>
            <a:endParaRPr lang="en-US" sz="1700" dirty="0"/>
          </a:p>
        </p:txBody>
      </p:sp>
      <p:pic>
        <p:nvPicPr>
          <p:cNvPr id="10" name="Image 3" descr="preencoded.png"/>
          <p:cNvPicPr>
            <a:picLocks noChangeAspect="1"/>
          </p:cNvPicPr>
          <p:nvPr/>
        </p:nvPicPr>
        <p:blipFill>
          <a:blip r:embed="rId6"/>
          <a:stretch>
            <a:fillRect/>
          </a:stretch>
        </p:blipFill>
        <p:spPr>
          <a:xfrm>
            <a:off x="7478078" y="4317206"/>
            <a:ext cx="542925" cy="542925"/>
          </a:xfrm>
          <a:prstGeom prst="rect">
            <a:avLst/>
          </a:prstGeom>
        </p:spPr>
      </p:pic>
      <p:sp>
        <p:nvSpPr>
          <p:cNvPr id="11" name="Text 5"/>
          <p:cNvSpPr/>
          <p:nvPr/>
        </p:nvSpPr>
        <p:spPr>
          <a:xfrm>
            <a:off x="7478078" y="5077301"/>
            <a:ext cx="2714625" cy="339328"/>
          </a:xfrm>
          <a:prstGeom prst="rect">
            <a:avLst/>
          </a:prstGeom>
          <a:noFill/>
          <a:ln/>
        </p:spPr>
        <p:txBody>
          <a:bodyPr wrap="none" lIns="0" tIns="0" rIns="0" bIns="0" rtlCol="0" anchor="t"/>
          <a:lstStyle/>
          <a:p>
            <a:pPr marL="0" indent="0" algn="l">
              <a:lnSpc>
                <a:spcPts val="2650"/>
              </a:lnSpc>
              <a:buNone/>
            </a:pPr>
            <a:r>
              <a:rPr lang="en-US" sz="2100" b="1" dirty="0">
                <a:solidFill>
                  <a:srgbClr val="DAD1E6"/>
                </a:solidFill>
                <a:latin typeface="Inconsolata" pitchFamily="34" charset="0"/>
                <a:ea typeface="Inconsolata" pitchFamily="34" charset="-122"/>
                <a:cs typeface="Inconsolata" pitchFamily="34" charset="-120"/>
              </a:rPr>
              <a:t>Generación de ideas</a:t>
            </a:r>
            <a:endParaRPr lang="en-US" sz="2100" dirty="0"/>
          </a:p>
        </p:txBody>
      </p:sp>
      <p:sp>
        <p:nvSpPr>
          <p:cNvPr id="12" name="Text 6"/>
          <p:cNvSpPr/>
          <p:nvPr/>
        </p:nvSpPr>
        <p:spPr>
          <a:xfrm>
            <a:off x="7478078" y="5546884"/>
            <a:ext cx="3033236" cy="2084546"/>
          </a:xfrm>
          <a:prstGeom prst="rect">
            <a:avLst/>
          </a:prstGeom>
          <a:noFill/>
          <a:ln/>
        </p:spPr>
        <p:txBody>
          <a:bodyPr wrap="square" lIns="0" tIns="0" rIns="0" bIns="0" rtlCol="0" anchor="t"/>
          <a:lstStyle/>
          <a:p>
            <a:pPr marL="0" indent="0" algn="just">
              <a:lnSpc>
                <a:spcPts val="2700"/>
              </a:lnSpc>
              <a:buNone/>
            </a:pPr>
            <a:r>
              <a:rPr lang="en-US" sz="1700" dirty="0">
                <a:solidFill>
                  <a:srgbClr val="DAD1E6"/>
                </a:solidFill>
                <a:latin typeface="Fira Sans" pitchFamily="34" charset="0"/>
                <a:ea typeface="Fira Sans" pitchFamily="34" charset="-122"/>
                <a:cs typeface="Fira Sans" pitchFamily="34" charset="-120"/>
              </a:rPr>
              <a:t>Los chatbots pueden facilitar sesiones de lluvia de ideas, sugerir temas de investigación y brindar retroalimentación sobre los trabajos de los estudiantes.</a:t>
            </a:r>
            <a:endParaRPr lang="en-US" sz="1700" dirty="0"/>
          </a:p>
        </p:txBody>
      </p:sp>
      <p:pic>
        <p:nvPicPr>
          <p:cNvPr id="13" name="Image 4" descr="preencoded.png"/>
          <p:cNvPicPr>
            <a:picLocks noChangeAspect="1"/>
          </p:cNvPicPr>
          <p:nvPr/>
        </p:nvPicPr>
        <p:blipFill>
          <a:blip r:embed="rId7"/>
          <a:stretch>
            <a:fillRect/>
          </a:stretch>
        </p:blipFill>
        <p:spPr>
          <a:xfrm>
            <a:off x="10837069" y="4317206"/>
            <a:ext cx="542925" cy="542925"/>
          </a:xfrm>
          <a:prstGeom prst="rect">
            <a:avLst/>
          </a:prstGeom>
        </p:spPr>
      </p:pic>
      <p:sp>
        <p:nvSpPr>
          <p:cNvPr id="14" name="Text 7"/>
          <p:cNvSpPr/>
          <p:nvPr/>
        </p:nvSpPr>
        <p:spPr>
          <a:xfrm>
            <a:off x="10837069" y="5077301"/>
            <a:ext cx="2849166" cy="339328"/>
          </a:xfrm>
          <a:prstGeom prst="rect">
            <a:avLst/>
          </a:prstGeom>
          <a:noFill/>
          <a:ln/>
        </p:spPr>
        <p:txBody>
          <a:bodyPr wrap="none" lIns="0" tIns="0" rIns="0" bIns="0" rtlCol="0" anchor="t"/>
          <a:lstStyle/>
          <a:p>
            <a:pPr marL="0" indent="0" algn="l">
              <a:lnSpc>
                <a:spcPts val="2650"/>
              </a:lnSpc>
              <a:buNone/>
            </a:pPr>
            <a:r>
              <a:rPr lang="en-US" sz="2100" b="1" dirty="0">
                <a:solidFill>
                  <a:srgbClr val="DAD1E6"/>
                </a:solidFill>
                <a:latin typeface="Inconsolata" pitchFamily="34" charset="0"/>
                <a:ea typeface="Inconsolata" pitchFamily="34" charset="-122"/>
                <a:cs typeface="Inconsolata" pitchFamily="34" charset="-120"/>
              </a:rPr>
              <a:t>Orientación académica</a:t>
            </a:r>
            <a:endParaRPr lang="en-US" sz="2100" dirty="0"/>
          </a:p>
        </p:txBody>
      </p:sp>
      <p:sp>
        <p:nvSpPr>
          <p:cNvPr id="15" name="Text 8"/>
          <p:cNvSpPr/>
          <p:nvPr/>
        </p:nvSpPr>
        <p:spPr>
          <a:xfrm>
            <a:off x="10837069" y="5546884"/>
            <a:ext cx="3033236" cy="1737122"/>
          </a:xfrm>
          <a:prstGeom prst="rect">
            <a:avLst/>
          </a:prstGeom>
          <a:noFill/>
          <a:ln/>
        </p:spPr>
        <p:txBody>
          <a:bodyPr wrap="square" lIns="0" tIns="0" rIns="0" bIns="0" rtlCol="0" anchor="t"/>
          <a:lstStyle/>
          <a:p>
            <a:pPr marL="0" indent="0" algn="just">
              <a:lnSpc>
                <a:spcPts val="2700"/>
              </a:lnSpc>
              <a:buNone/>
            </a:pPr>
            <a:r>
              <a:rPr lang="en-US" sz="1700" dirty="0">
                <a:solidFill>
                  <a:srgbClr val="DAD1E6"/>
                </a:solidFill>
                <a:latin typeface="Fira Sans" pitchFamily="34" charset="0"/>
                <a:ea typeface="Fira Sans" pitchFamily="34" charset="-122"/>
                <a:cs typeface="Fira Sans" pitchFamily="34" charset="-120"/>
              </a:rPr>
              <a:t>Estos asistentes pueden ofrecer asesoramiento sobre elección de cursos, planificación de carreras y desarrollo de habilidades.</a:t>
            </a:r>
            <a:endParaRPr lang="en-US" sz="17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752596" y="-65360"/>
            <a:ext cx="13523789" cy="2177414"/>
          </a:xfrm>
          <a:prstGeom prst="rect">
            <a:avLst/>
          </a:prstGeom>
          <a:noFill/>
          <a:ln/>
        </p:spPr>
        <p:txBody>
          <a:bodyPr wrap="square" lIns="0" tIns="0" rIns="0" bIns="0" rtlCol="0" anchor="t"/>
          <a:lstStyle/>
          <a:p>
            <a:pPr marL="0" indent="0">
              <a:lnSpc>
                <a:spcPts val="5550"/>
              </a:lnSpc>
              <a:buNone/>
            </a:pPr>
            <a:r>
              <a:rPr lang="en-US" sz="4450" b="1" dirty="0">
                <a:solidFill>
                  <a:srgbClr val="F94CAF"/>
                </a:solidFill>
                <a:latin typeface="Inconsolata" pitchFamily="34" charset="0"/>
                <a:ea typeface="Inconsolata" pitchFamily="34" charset="-122"/>
                <a:cs typeface="Inconsolata" pitchFamily="34" charset="-120"/>
              </a:rPr>
              <a:t>Herramientas visuales y de </a:t>
            </a:r>
            <a:r>
              <a:rPr lang="en-US" sz="4450" b="1" dirty="0" err="1">
                <a:solidFill>
                  <a:srgbClr val="F94CAF"/>
                </a:solidFill>
                <a:latin typeface="Inconsolata" pitchFamily="34" charset="0"/>
                <a:ea typeface="Inconsolata" pitchFamily="34" charset="-122"/>
                <a:cs typeface="Inconsolata" pitchFamily="34" charset="-120"/>
              </a:rPr>
              <a:t>diseño</a:t>
            </a:r>
            <a:r>
              <a:rPr lang="en-US" sz="4450" b="1" dirty="0">
                <a:solidFill>
                  <a:srgbClr val="F94CAF"/>
                </a:solidFill>
                <a:latin typeface="Inconsolata" pitchFamily="34" charset="0"/>
                <a:ea typeface="Inconsolata" pitchFamily="34" charset="-122"/>
                <a:cs typeface="Inconsolata" pitchFamily="34" charset="-120"/>
              </a:rPr>
              <a:t>:</a:t>
            </a:r>
          </a:p>
          <a:p>
            <a:pPr marL="0" indent="0">
              <a:lnSpc>
                <a:spcPct val="150000"/>
              </a:lnSpc>
              <a:buNone/>
            </a:pPr>
            <a:r>
              <a:rPr lang="en-US" dirty="0">
                <a:solidFill>
                  <a:schemeClr val="bg1">
                    <a:lumMod val="95000"/>
                  </a:schemeClr>
                </a:solidFill>
                <a:latin typeface="Fira Sans"/>
                <a:ea typeface="Inconsolata"/>
                <a:cs typeface="Inconsolata" pitchFamily="34" charset="-120"/>
              </a:rPr>
              <a:t>Designer, Bing Image Creator, Firefly, Animated drawings META, Ideogram, </a:t>
            </a:r>
            <a:r>
              <a:rPr lang="en-US" dirty="0" err="1">
                <a:solidFill>
                  <a:schemeClr val="bg1">
                    <a:lumMod val="95000"/>
                  </a:schemeClr>
                </a:solidFill>
                <a:latin typeface="Fira Sans"/>
                <a:ea typeface="Inconsolata"/>
                <a:cs typeface="Inconsolata" pitchFamily="34" charset="-120"/>
              </a:rPr>
              <a:t>Pictory</a:t>
            </a:r>
            <a:r>
              <a:rPr lang="en-US" dirty="0">
                <a:solidFill>
                  <a:schemeClr val="bg1">
                    <a:lumMod val="95000"/>
                  </a:schemeClr>
                </a:solidFill>
                <a:latin typeface="Fira Sans"/>
                <a:ea typeface="Inconsolata"/>
                <a:cs typeface="Inconsolata" pitchFamily="34" charset="-120"/>
              </a:rPr>
              <a:t>, </a:t>
            </a:r>
            <a:r>
              <a:rPr lang="en-US" dirty="0" err="1">
                <a:solidFill>
                  <a:schemeClr val="bg1">
                    <a:lumMod val="95000"/>
                  </a:schemeClr>
                </a:solidFill>
                <a:latin typeface="Fira Sans"/>
                <a:ea typeface="Inconsolata"/>
                <a:cs typeface="Inconsolata" pitchFamily="34" charset="-120"/>
              </a:rPr>
              <a:t>Vidnoz</a:t>
            </a:r>
            <a:r>
              <a:rPr lang="en-US" dirty="0">
                <a:solidFill>
                  <a:schemeClr val="bg1">
                    <a:lumMod val="95000"/>
                  </a:schemeClr>
                </a:solidFill>
                <a:latin typeface="Fira Sans"/>
                <a:ea typeface="Inconsolata"/>
                <a:cs typeface="Inconsolata" pitchFamily="34" charset="-120"/>
              </a:rPr>
              <a:t>, </a:t>
            </a:r>
            <a:r>
              <a:rPr lang="en-US" dirty="0" err="1">
                <a:solidFill>
                  <a:schemeClr val="bg1">
                    <a:lumMod val="95000"/>
                  </a:schemeClr>
                </a:solidFill>
                <a:latin typeface="Fira Sans"/>
                <a:ea typeface="Inconsolata"/>
                <a:cs typeface="Inconsolata" pitchFamily="34" charset="-120"/>
              </a:rPr>
              <a:t>Chatterpix</a:t>
            </a:r>
            <a:r>
              <a:rPr lang="en-US" dirty="0">
                <a:solidFill>
                  <a:schemeClr val="bg1">
                    <a:lumMod val="95000"/>
                  </a:schemeClr>
                </a:solidFill>
                <a:latin typeface="Fira Sans"/>
                <a:ea typeface="Inconsolata"/>
                <a:cs typeface="Inconsolata" pitchFamily="34" charset="-120"/>
              </a:rPr>
              <a:t>, Summarize, Adobe Express for Education.</a:t>
            </a:r>
            <a:endParaRPr lang="en-US" dirty="0">
              <a:solidFill>
                <a:schemeClr val="bg1">
                  <a:lumMod val="95000"/>
                </a:schemeClr>
              </a:solidFill>
              <a:latin typeface="Fira Sans" panose="020B0503050000020004" pitchFamily="34" charset="0"/>
            </a:endParaRPr>
          </a:p>
        </p:txBody>
      </p:sp>
      <p:sp>
        <p:nvSpPr>
          <p:cNvPr id="3" name="Text 1"/>
          <p:cNvSpPr/>
          <p:nvPr/>
        </p:nvSpPr>
        <p:spPr>
          <a:xfrm>
            <a:off x="780217" y="4712456"/>
            <a:ext cx="3683913" cy="354330"/>
          </a:xfrm>
          <a:prstGeom prst="rect">
            <a:avLst/>
          </a:prstGeom>
          <a:noFill/>
          <a:ln/>
        </p:spPr>
        <p:txBody>
          <a:bodyPr wrap="none" lIns="0" tIns="0" rIns="0" bIns="0" rtlCol="0" anchor="t"/>
          <a:lstStyle/>
          <a:p>
            <a:pPr marL="0" indent="0">
              <a:lnSpc>
                <a:spcPts val="2750"/>
              </a:lnSpc>
              <a:buNone/>
            </a:pPr>
            <a:r>
              <a:rPr lang="en-US" sz="2200" b="1" dirty="0">
                <a:solidFill>
                  <a:srgbClr val="F94CAF"/>
                </a:solidFill>
                <a:latin typeface="Inconsolata" pitchFamily="34" charset="0"/>
                <a:ea typeface="Inconsolata" pitchFamily="34" charset="-122"/>
                <a:cs typeface="Inconsolata" pitchFamily="34" charset="-120"/>
              </a:rPr>
              <a:t>Creación de presentaciones</a:t>
            </a:r>
            <a:endParaRPr lang="en-US" sz="2200" dirty="0"/>
          </a:p>
        </p:txBody>
      </p:sp>
      <p:sp>
        <p:nvSpPr>
          <p:cNvPr id="4" name="Text 2"/>
          <p:cNvSpPr/>
          <p:nvPr/>
        </p:nvSpPr>
        <p:spPr>
          <a:xfrm>
            <a:off x="780217" y="5146822"/>
            <a:ext cx="3978116" cy="1814513"/>
          </a:xfrm>
          <a:prstGeom prst="rect">
            <a:avLst/>
          </a:prstGeom>
          <a:noFill/>
          <a:ln/>
        </p:spPr>
        <p:txBody>
          <a:bodyPr wrap="square" lIns="0" tIns="0" rIns="0" bIns="0" rtlCol="0" anchor="t"/>
          <a:lstStyle/>
          <a:p>
            <a:pPr marL="0" indent="0" algn="just">
              <a:lnSpc>
                <a:spcPts val="2850"/>
              </a:lnSpc>
              <a:buNone/>
            </a:pPr>
            <a:r>
              <a:rPr lang="en-US" sz="1750" dirty="0">
                <a:solidFill>
                  <a:srgbClr val="DAD1E6"/>
                </a:solidFill>
                <a:latin typeface="Fira Sans" pitchFamily="34" charset="0"/>
                <a:ea typeface="Fira Sans" pitchFamily="34" charset="-122"/>
                <a:cs typeface="Fira Sans" pitchFamily="34" charset="-120"/>
              </a:rPr>
              <a:t>Las herramientas de IA pueden generar diseños y plantillas atractivas para que los profesores creen presentaciones que capten la atención de los estudiantes.</a:t>
            </a:r>
            <a:endParaRPr lang="en-US" sz="1750" dirty="0"/>
          </a:p>
        </p:txBody>
      </p:sp>
      <p:sp>
        <p:nvSpPr>
          <p:cNvPr id="5" name="Text 3"/>
          <p:cNvSpPr/>
          <p:nvPr/>
        </p:nvSpPr>
        <p:spPr>
          <a:xfrm>
            <a:off x="5525433" y="4712456"/>
            <a:ext cx="2975491" cy="354330"/>
          </a:xfrm>
          <a:prstGeom prst="rect">
            <a:avLst/>
          </a:prstGeom>
          <a:noFill/>
          <a:ln/>
        </p:spPr>
        <p:txBody>
          <a:bodyPr wrap="none" lIns="0" tIns="0" rIns="0" bIns="0" rtlCol="0" anchor="t"/>
          <a:lstStyle/>
          <a:p>
            <a:pPr marL="0" indent="0">
              <a:lnSpc>
                <a:spcPts val="2750"/>
              </a:lnSpc>
              <a:buNone/>
            </a:pPr>
            <a:r>
              <a:rPr lang="en-US" sz="2200" b="1" dirty="0">
                <a:solidFill>
                  <a:srgbClr val="F94CAF"/>
                </a:solidFill>
                <a:latin typeface="Inconsolata" pitchFamily="34" charset="0"/>
                <a:ea typeface="Inconsolata" pitchFamily="34" charset="-122"/>
                <a:cs typeface="Inconsolata" pitchFamily="34" charset="-120"/>
              </a:rPr>
              <a:t>Diseño de infografías</a:t>
            </a:r>
            <a:endParaRPr lang="en-US" sz="2200" dirty="0"/>
          </a:p>
        </p:txBody>
      </p:sp>
      <p:sp>
        <p:nvSpPr>
          <p:cNvPr id="6" name="Text 4"/>
          <p:cNvSpPr/>
          <p:nvPr/>
        </p:nvSpPr>
        <p:spPr>
          <a:xfrm>
            <a:off x="5525433" y="5146821"/>
            <a:ext cx="3978116" cy="1814513"/>
          </a:xfrm>
          <a:prstGeom prst="rect">
            <a:avLst/>
          </a:prstGeom>
          <a:noFill/>
          <a:ln/>
        </p:spPr>
        <p:txBody>
          <a:bodyPr wrap="square" lIns="0" tIns="0" rIns="0" bIns="0" rtlCol="0" anchor="t"/>
          <a:lstStyle/>
          <a:p>
            <a:pPr marL="0" indent="0" algn="just">
              <a:lnSpc>
                <a:spcPts val="2850"/>
              </a:lnSpc>
              <a:buNone/>
            </a:pPr>
            <a:r>
              <a:rPr lang="en-US" sz="1750" dirty="0">
                <a:solidFill>
                  <a:srgbClr val="DAD1E6"/>
                </a:solidFill>
                <a:latin typeface="Fira Sans" pitchFamily="34" charset="0"/>
                <a:ea typeface="Fira Sans" pitchFamily="34" charset="-122"/>
                <a:cs typeface="Fira Sans" pitchFamily="34" charset="-120"/>
              </a:rPr>
              <a:t>Estas aplicaciones ayudan a los docentes a transformar datos complejos en infografías visuales que facilitan la comprensión de los conceptos.</a:t>
            </a:r>
            <a:endParaRPr lang="en-US" sz="1750" dirty="0"/>
          </a:p>
        </p:txBody>
      </p:sp>
      <p:sp>
        <p:nvSpPr>
          <p:cNvPr id="7" name="Text 5"/>
          <p:cNvSpPr/>
          <p:nvPr/>
        </p:nvSpPr>
        <p:spPr>
          <a:xfrm>
            <a:off x="9882901" y="4712456"/>
            <a:ext cx="3967282" cy="354330"/>
          </a:xfrm>
          <a:prstGeom prst="rect">
            <a:avLst/>
          </a:prstGeom>
          <a:noFill/>
          <a:ln/>
        </p:spPr>
        <p:txBody>
          <a:bodyPr wrap="none" lIns="0" tIns="0" rIns="0" bIns="0" rtlCol="0" anchor="t"/>
          <a:lstStyle/>
          <a:p>
            <a:pPr marL="0" indent="0">
              <a:lnSpc>
                <a:spcPts val="2750"/>
              </a:lnSpc>
              <a:buNone/>
            </a:pPr>
            <a:r>
              <a:rPr lang="en-US" sz="2200" b="1" dirty="0">
                <a:solidFill>
                  <a:srgbClr val="F94CAF"/>
                </a:solidFill>
                <a:latin typeface="Inconsolata" pitchFamily="34" charset="0"/>
                <a:ea typeface="Inconsolata" pitchFamily="34" charset="-122"/>
                <a:cs typeface="Inconsolata" pitchFamily="34" charset="-120"/>
              </a:rPr>
              <a:t>Edición de imágenes y videos</a:t>
            </a:r>
            <a:endParaRPr lang="en-US" sz="2200" dirty="0"/>
          </a:p>
        </p:txBody>
      </p:sp>
      <p:sp>
        <p:nvSpPr>
          <p:cNvPr id="8" name="Text 6"/>
          <p:cNvSpPr/>
          <p:nvPr/>
        </p:nvSpPr>
        <p:spPr>
          <a:xfrm>
            <a:off x="9858495" y="5146821"/>
            <a:ext cx="3978116" cy="2177415"/>
          </a:xfrm>
          <a:prstGeom prst="rect">
            <a:avLst/>
          </a:prstGeom>
          <a:noFill/>
          <a:ln/>
        </p:spPr>
        <p:txBody>
          <a:bodyPr wrap="square" lIns="0" tIns="0" rIns="0" bIns="0" rtlCol="0" anchor="t"/>
          <a:lstStyle/>
          <a:p>
            <a:pPr marL="0" indent="0" algn="just">
              <a:lnSpc>
                <a:spcPts val="2850"/>
              </a:lnSpc>
              <a:buNone/>
            </a:pPr>
            <a:r>
              <a:rPr lang="en-US" sz="1750" dirty="0">
                <a:solidFill>
                  <a:srgbClr val="DAD1E6"/>
                </a:solidFill>
                <a:latin typeface="Fira Sans" pitchFamily="34" charset="0"/>
                <a:ea typeface="Fira Sans" pitchFamily="34" charset="-122"/>
                <a:cs typeface="Fira Sans" pitchFamily="34" charset="-120"/>
              </a:rPr>
              <a:t>Las herramientas de IA pueden simplificar y automatizar tareas de edición, permitiendo que los profesores creen materiales multimedia más impactantes y efectivos.</a:t>
            </a:r>
            <a:endParaRPr lang="en-US" sz="1750" dirty="0"/>
          </a:p>
        </p:txBody>
      </p:sp>
      <p:pic>
        <p:nvPicPr>
          <p:cNvPr id="11" name="Image 0" descr="preencoded.png">
            <a:extLst>
              <a:ext uri="{FF2B5EF4-FFF2-40B4-BE49-F238E27FC236}">
                <a16:creationId xmlns:a16="http://schemas.microsoft.com/office/drawing/2014/main" id="{62E0B79C-7EDE-87D5-3278-FA466FB84688}"/>
              </a:ext>
            </a:extLst>
          </p:cNvPr>
          <p:cNvPicPr>
            <a:picLocks noChangeAspect="1"/>
          </p:cNvPicPr>
          <p:nvPr/>
        </p:nvPicPr>
        <p:blipFill>
          <a:blip r:embed="rId3"/>
          <a:stretch>
            <a:fillRect/>
          </a:stretch>
        </p:blipFill>
        <p:spPr>
          <a:xfrm>
            <a:off x="780217" y="2244052"/>
            <a:ext cx="3780436" cy="2336408"/>
          </a:xfrm>
          <a:prstGeom prst="rect">
            <a:avLst/>
          </a:prstGeom>
        </p:spPr>
      </p:pic>
      <p:pic>
        <p:nvPicPr>
          <p:cNvPr id="12" name="Image 1" descr="preencoded.png">
            <a:extLst>
              <a:ext uri="{FF2B5EF4-FFF2-40B4-BE49-F238E27FC236}">
                <a16:creationId xmlns:a16="http://schemas.microsoft.com/office/drawing/2014/main" id="{43A5CB2E-504C-5AE8-DB70-ADB8EA54D615}"/>
              </a:ext>
            </a:extLst>
          </p:cNvPr>
          <p:cNvPicPr>
            <a:picLocks noChangeAspect="1"/>
          </p:cNvPicPr>
          <p:nvPr/>
        </p:nvPicPr>
        <p:blipFill>
          <a:blip r:embed="rId4"/>
          <a:stretch>
            <a:fillRect/>
          </a:stretch>
        </p:blipFill>
        <p:spPr>
          <a:xfrm>
            <a:off x="5424981" y="2244051"/>
            <a:ext cx="3780436" cy="2336408"/>
          </a:xfrm>
          <a:prstGeom prst="rect">
            <a:avLst/>
          </a:prstGeom>
        </p:spPr>
      </p:pic>
      <p:pic>
        <p:nvPicPr>
          <p:cNvPr id="13" name="Image 2" descr="preencoded.png">
            <a:extLst>
              <a:ext uri="{FF2B5EF4-FFF2-40B4-BE49-F238E27FC236}">
                <a16:creationId xmlns:a16="http://schemas.microsoft.com/office/drawing/2014/main" id="{36420048-ABD1-525D-5D4C-8A7DC105F5D3}"/>
              </a:ext>
            </a:extLst>
          </p:cNvPr>
          <p:cNvPicPr>
            <a:picLocks noChangeAspect="1"/>
          </p:cNvPicPr>
          <p:nvPr/>
        </p:nvPicPr>
        <p:blipFill>
          <a:blip r:embed="rId5"/>
          <a:stretch>
            <a:fillRect/>
          </a:stretch>
        </p:blipFill>
        <p:spPr>
          <a:xfrm>
            <a:off x="9858495" y="2171347"/>
            <a:ext cx="3839256" cy="237276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665798" y="523637"/>
            <a:ext cx="8333823" cy="1783437"/>
          </a:xfrm>
          <a:prstGeom prst="rect">
            <a:avLst/>
          </a:prstGeom>
          <a:noFill/>
          <a:ln/>
        </p:spPr>
        <p:txBody>
          <a:bodyPr wrap="square" lIns="0" tIns="0" rIns="0" bIns="0" rtlCol="0" anchor="t"/>
          <a:lstStyle/>
          <a:p>
            <a:pPr marL="0" indent="0">
              <a:lnSpc>
                <a:spcPts val="4650"/>
              </a:lnSpc>
              <a:buNone/>
            </a:pPr>
            <a:r>
              <a:rPr lang="en-US" sz="3700" b="1" dirty="0">
                <a:solidFill>
                  <a:srgbClr val="F94CAF"/>
                </a:solidFill>
                <a:latin typeface="Inconsolata" pitchFamily="34" charset="0"/>
                <a:ea typeface="Inconsolata" pitchFamily="34" charset="-122"/>
                <a:cs typeface="Inconsolata" pitchFamily="34" charset="-120"/>
              </a:rPr>
              <a:t>Diseño de lecciones y creación de </a:t>
            </a:r>
            <a:r>
              <a:rPr lang="en-US" sz="3700" b="1" dirty="0" err="1">
                <a:solidFill>
                  <a:srgbClr val="F94CAF"/>
                </a:solidFill>
                <a:latin typeface="Inconsolata" pitchFamily="34" charset="0"/>
                <a:ea typeface="Inconsolata" pitchFamily="34" charset="-122"/>
                <a:cs typeface="Inconsolata" pitchFamily="34" charset="-120"/>
              </a:rPr>
              <a:t>contenido</a:t>
            </a:r>
            <a:r>
              <a:rPr lang="en-US" sz="3700" b="1" dirty="0">
                <a:solidFill>
                  <a:srgbClr val="F94CAF"/>
                </a:solidFill>
                <a:latin typeface="Inconsolata" pitchFamily="34" charset="0"/>
                <a:ea typeface="Inconsolata" pitchFamily="34" charset="-122"/>
                <a:cs typeface="Inconsolata" pitchFamily="34" charset="-120"/>
              </a:rPr>
              <a:t>:</a:t>
            </a:r>
          </a:p>
          <a:p>
            <a:pPr marL="0" indent="0">
              <a:lnSpc>
                <a:spcPts val="4650"/>
              </a:lnSpc>
              <a:buNone/>
            </a:pPr>
            <a:r>
              <a:rPr lang="en-US" dirty="0" err="1">
                <a:solidFill>
                  <a:schemeClr val="bg1">
                    <a:lumMod val="95000"/>
                  </a:schemeClr>
                </a:solidFill>
                <a:latin typeface="Fira Sans"/>
                <a:ea typeface="Inconsolata"/>
                <a:cs typeface="Inconsolata" pitchFamily="34" charset="-120"/>
              </a:rPr>
              <a:t>Diffit</a:t>
            </a:r>
            <a:r>
              <a:rPr lang="en-US" dirty="0">
                <a:solidFill>
                  <a:schemeClr val="bg1">
                    <a:lumMod val="95000"/>
                  </a:schemeClr>
                </a:solidFill>
                <a:latin typeface="Fira Sans"/>
                <a:ea typeface="Inconsolata"/>
                <a:cs typeface="Inconsolata" pitchFamily="34" charset="-120"/>
              </a:rPr>
              <a:t>, Magic </a:t>
            </a:r>
            <a:r>
              <a:rPr lang="en-US" dirty="0" err="1">
                <a:solidFill>
                  <a:schemeClr val="bg1">
                    <a:lumMod val="95000"/>
                  </a:schemeClr>
                </a:solidFill>
                <a:latin typeface="Fira Sans"/>
                <a:ea typeface="Inconsolata"/>
                <a:cs typeface="Inconsolata" pitchFamily="34" charset="-120"/>
              </a:rPr>
              <a:t>School,Curipod</a:t>
            </a:r>
            <a:r>
              <a:rPr lang="en-US" dirty="0">
                <a:solidFill>
                  <a:schemeClr val="bg1">
                    <a:lumMod val="95000"/>
                  </a:schemeClr>
                </a:solidFill>
                <a:latin typeface="Fira Sans"/>
                <a:ea typeface="Inconsolata"/>
                <a:cs typeface="Inconsolata" pitchFamily="34" charset="-120"/>
              </a:rPr>
              <a:t>, Nolej, Logic, </a:t>
            </a:r>
            <a:r>
              <a:rPr lang="en-US" dirty="0" err="1">
                <a:solidFill>
                  <a:schemeClr val="bg1">
                    <a:lumMod val="95000"/>
                  </a:schemeClr>
                </a:solidFill>
                <a:latin typeface="Fira Sans"/>
                <a:ea typeface="Inconsolata"/>
                <a:cs typeface="Inconsolata" pitchFamily="34" charset="-120"/>
              </a:rPr>
              <a:t>Aspose</a:t>
            </a:r>
            <a:r>
              <a:rPr lang="en-US" dirty="0">
                <a:solidFill>
                  <a:schemeClr val="bg1">
                    <a:lumMod val="95000"/>
                  </a:schemeClr>
                </a:solidFill>
                <a:latin typeface="Fira Sans"/>
                <a:ea typeface="Inconsolata"/>
                <a:cs typeface="Inconsolata" pitchFamily="34" charset="-120"/>
              </a:rPr>
              <a:t>, Note GPT.</a:t>
            </a:r>
            <a:endParaRPr lang="en-US" dirty="0">
              <a:solidFill>
                <a:schemeClr val="bg1">
                  <a:lumMod val="95000"/>
                </a:schemeClr>
              </a:solidFill>
              <a:latin typeface="Fira Sans" panose="020B0503050000020004" pitchFamily="34" charset="0"/>
            </a:endParaRPr>
          </a:p>
        </p:txBody>
      </p:sp>
      <p:pic>
        <p:nvPicPr>
          <p:cNvPr id="4" name="Image 1" descr="preencoded.png"/>
          <p:cNvPicPr>
            <a:picLocks noChangeAspect="1"/>
          </p:cNvPicPr>
          <p:nvPr/>
        </p:nvPicPr>
        <p:blipFill>
          <a:blip r:embed="rId4"/>
          <a:stretch>
            <a:fillRect/>
          </a:stretch>
        </p:blipFill>
        <p:spPr>
          <a:xfrm>
            <a:off x="688254" y="3151020"/>
            <a:ext cx="951190" cy="1704499"/>
          </a:xfrm>
          <a:prstGeom prst="rect">
            <a:avLst/>
          </a:prstGeom>
        </p:spPr>
      </p:pic>
      <p:sp>
        <p:nvSpPr>
          <p:cNvPr id="5" name="Text 1"/>
          <p:cNvSpPr/>
          <p:nvPr/>
        </p:nvSpPr>
        <p:spPr>
          <a:xfrm>
            <a:off x="1849666" y="3299580"/>
            <a:ext cx="3683675" cy="297180"/>
          </a:xfrm>
          <a:prstGeom prst="rect">
            <a:avLst/>
          </a:prstGeom>
          <a:noFill/>
          <a:ln/>
        </p:spPr>
        <p:txBody>
          <a:bodyPr wrap="none" lIns="0" tIns="0" rIns="0" bIns="0" rtlCol="0" anchor="t"/>
          <a:lstStyle/>
          <a:p>
            <a:pPr marL="0" indent="0" algn="l">
              <a:lnSpc>
                <a:spcPts val="2300"/>
              </a:lnSpc>
              <a:buNone/>
            </a:pPr>
            <a:r>
              <a:rPr lang="en-US" sz="1850" b="1" dirty="0">
                <a:solidFill>
                  <a:srgbClr val="DAD1E6"/>
                </a:solidFill>
                <a:latin typeface="Inconsolata" pitchFamily="34" charset="0"/>
                <a:ea typeface="Inconsolata" pitchFamily="34" charset="-122"/>
                <a:cs typeface="Inconsolata" pitchFamily="34" charset="-120"/>
              </a:rPr>
              <a:t>Generación de planes de lección</a:t>
            </a:r>
            <a:endParaRPr lang="en-US" sz="1850" dirty="0"/>
          </a:p>
        </p:txBody>
      </p:sp>
      <p:sp>
        <p:nvSpPr>
          <p:cNvPr id="6" name="Text 2"/>
          <p:cNvSpPr/>
          <p:nvPr/>
        </p:nvSpPr>
        <p:spPr>
          <a:xfrm>
            <a:off x="1875872" y="3650218"/>
            <a:ext cx="6575941" cy="912971"/>
          </a:xfrm>
          <a:prstGeom prst="rect">
            <a:avLst/>
          </a:prstGeom>
          <a:noFill/>
          <a:ln/>
        </p:spPr>
        <p:txBody>
          <a:bodyPr wrap="square" lIns="0" tIns="0" rIns="0" bIns="0" rtlCol="0" anchor="t"/>
          <a:lstStyle/>
          <a:p>
            <a:pPr marL="0" indent="0" algn="just">
              <a:lnSpc>
                <a:spcPts val="2350"/>
              </a:lnSpc>
              <a:buNone/>
            </a:pPr>
            <a:r>
              <a:rPr lang="en-US" sz="1450" dirty="0">
                <a:solidFill>
                  <a:srgbClr val="DAD1E6"/>
                </a:solidFill>
                <a:latin typeface="Fira Sans" pitchFamily="34" charset="0"/>
                <a:ea typeface="Fira Sans" pitchFamily="34" charset="-122"/>
                <a:cs typeface="Fira Sans" pitchFamily="34" charset="-120"/>
              </a:rPr>
              <a:t>Las soluciones de IA pueden generar planes de lecciones personalizados, alineados con los objetivos de aprendizaje y las necesidades de los estudiantes.</a:t>
            </a:r>
            <a:endParaRPr lang="en-US" sz="1450" dirty="0"/>
          </a:p>
        </p:txBody>
      </p:sp>
      <p:pic>
        <p:nvPicPr>
          <p:cNvPr id="7" name="Image 2" descr="preencoded.png"/>
          <p:cNvPicPr>
            <a:picLocks noChangeAspect="1"/>
          </p:cNvPicPr>
          <p:nvPr/>
        </p:nvPicPr>
        <p:blipFill>
          <a:blip r:embed="rId5"/>
          <a:stretch>
            <a:fillRect/>
          </a:stretch>
        </p:blipFill>
        <p:spPr>
          <a:xfrm>
            <a:off x="687149" y="4819844"/>
            <a:ext cx="951190" cy="1704499"/>
          </a:xfrm>
          <a:prstGeom prst="rect">
            <a:avLst/>
          </a:prstGeom>
        </p:spPr>
      </p:pic>
      <p:sp>
        <p:nvSpPr>
          <p:cNvPr id="8" name="Text 3"/>
          <p:cNvSpPr/>
          <p:nvPr/>
        </p:nvSpPr>
        <p:spPr>
          <a:xfrm>
            <a:off x="1816485" y="4993363"/>
            <a:ext cx="3921323" cy="297180"/>
          </a:xfrm>
          <a:prstGeom prst="rect">
            <a:avLst/>
          </a:prstGeom>
          <a:noFill/>
          <a:ln/>
        </p:spPr>
        <p:txBody>
          <a:bodyPr wrap="none" lIns="0" tIns="0" rIns="0" bIns="0" rtlCol="0" anchor="t"/>
          <a:lstStyle/>
          <a:p>
            <a:pPr marL="0" indent="0" algn="l">
              <a:lnSpc>
                <a:spcPts val="2300"/>
              </a:lnSpc>
              <a:buNone/>
            </a:pPr>
            <a:r>
              <a:rPr lang="en-US" sz="1850" b="1" dirty="0">
                <a:solidFill>
                  <a:srgbClr val="DAD1E6"/>
                </a:solidFill>
                <a:latin typeface="Inconsolata" pitchFamily="34" charset="0"/>
                <a:ea typeface="Inconsolata" pitchFamily="34" charset="-122"/>
                <a:cs typeface="Inconsolata" pitchFamily="34" charset="-120"/>
              </a:rPr>
              <a:t>Creación de materiales didácticos</a:t>
            </a:r>
            <a:endParaRPr lang="en-US" sz="1850" dirty="0"/>
          </a:p>
        </p:txBody>
      </p:sp>
      <p:sp>
        <p:nvSpPr>
          <p:cNvPr id="9" name="Text 4"/>
          <p:cNvSpPr/>
          <p:nvPr/>
        </p:nvSpPr>
        <p:spPr>
          <a:xfrm>
            <a:off x="1816485" y="5361510"/>
            <a:ext cx="6575941" cy="912971"/>
          </a:xfrm>
          <a:prstGeom prst="rect">
            <a:avLst/>
          </a:prstGeom>
          <a:noFill/>
          <a:ln/>
        </p:spPr>
        <p:txBody>
          <a:bodyPr wrap="square" lIns="0" tIns="0" rIns="0" bIns="0" rtlCol="0" anchor="t"/>
          <a:lstStyle/>
          <a:p>
            <a:pPr marL="0" indent="0" algn="just">
              <a:lnSpc>
                <a:spcPts val="2350"/>
              </a:lnSpc>
              <a:buNone/>
            </a:pPr>
            <a:r>
              <a:rPr lang="en-US" sz="1450" dirty="0">
                <a:solidFill>
                  <a:srgbClr val="DAD1E6"/>
                </a:solidFill>
                <a:latin typeface="Fira Sans" pitchFamily="34" charset="0"/>
                <a:ea typeface="Fira Sans" pitchFamily="34" charset="-122"/>
                <a:cs typeface="Fira Sans" pitchFamily="34" charset="-120"/>
              </a:rPr>
              <a:t>Estas herramientas pueden producir recursos educativos, como guías de estudio, hojas de trabajo y actividades, adaptados a los diferentes estilos de aprendizaje.</a:t>
            </a:r>
            <a:endParaRPr lang="en-US" sz="1450" dirty="0"/>
          </a:p>
        </p:txBody>
      </p:sp>
      <p:pic>
        <p:nvPicPr>
          <p:cNvPr id="10" name="Image 3" descr="preencoded.png"/>
          <p:cNvPicPr>
            <a:picLocks noChangeAspect="1"/>
          </p:cNvPicPr>
          <p:nvPr/>
        </p:nvPicPr>
        <p:blipFill>
          <a:blip r:embed="rId6"/>
          <a:stretch>
            <a:fillRect/>
          </a:stretch>
        </p:blipFill>
        <p:spPr>
          <a:xfrm>
            <a:off x="688254" y="6488668"/>
            <a:ext cx="951190" cy="1704499"/>
          </a:xfrm>
          <a:prstGeom prst="rect">
            <a:avLst/>
          </a:prstGeom>
        </p:spPr>
      </p:pic>
      <p:sp>
        <p:nvSpPr>
          <p:cNvPr id="11" name="Text 5"/>
          <p:cNvSpPr/>
          <p:nvPr/>
        </p:nvSpPr>
        <p:spPr>
          <a:xfrm>
            <a:off x="1849666" y="6602729"/>
            <a:ext cx="2733080" cy="297180"/>
          </a:xfrm>
          <a:prstGeom prst="rect">
            <a:avLst/>
          </a:prstGeom>
          <a:noFill/>
          <a:ln/>
        </p:spPr>
        <p:txBody>
          <a:bodyPr wrap="none" lIns="0" tIns="0" rIns="0" bIns="0" rtlCol="0" anchor="t"/>
          <a:lstStyle/>
          <a:p>
            <a:pPr marL="0" indent="0" algn="l">
              <a:lnSpc>
                <a:spcPts val="2300"/>
              </a:lnSpc>
              <a:buNone/>
            </a:pPr>
            <a:r>
              <a:rPr lang="en-US" sz="1850" b="1" dirty="0">
                <a:solidFill>
                  <a:srgbClr val="DAD1E6"/>
                </a:solidFill>
                <a:latin typeface="Inconsolata" pitchFamily="34" charset="0"/>
                <a:ea typeface="Inconsolata" pitchFamily="34" charset="-122"/>
                <a:cs typeface="Inconsolata" pitchFamily="34" charset="-120"/>
              </a:rPr>
              <a:t>Adaptación de contenido</a:t>
            </a:r>
            <a:endParaRPr lang="en-US" sz="1850" dirty="0"/>
          </a:p>
        </p:txBody>
      </p:sp>
      <p:sp>
        <p:nvSpPr>
          <p:cNvPr id="12" name="Text 6"/>
          <p:cNvSpPr/>
          <p:nvPr/>
        </p:nvSpPr>
        <p:spPr>
          <a:xfrm>
            <a:off x="1849666" y="7059215"/>
            <a:ext cx="6575941" cy="912971"/>
          </a:xfrm>
          <a:prstGeom prst="rect">
            <a:avLst/>
          </a:prstGeom>
          <a:noFill/>
          <a:ln/>
        </p:spPr>
        <p:txBody>
          <a:bodyPr wrap="square" lIns="0" tIns="0" rIns="0" bIns="0" rtlCol="0" anchor="t"/>
          <a:lstStyle/>
          <a:p>
            <a:pPr marL="0" indent="0" algn="just">
              <a:lnSpc>
                <a:spcPts val="2350"/>
              </a:lnSpc>
              <a:buNone/>
            </a:pPr>
            <a:r>
              <a:rPr lang="en-US" sz="1450" dirty="0">
                <a:solidFill>
                  <a:srgbClr val="DAD1E6"/>
                </a:solidFill>
                <a:latin typeface="Fira Sans" pitchFamily="34" charset="0"/>
                <a:ea typeface="Fira Sans" pitchFamily="34" charset="-122"/>
                <a:cs typeface="Fira Sans" pitchFamily="34" charset="-120"/>
              </a:rPr>
              <a:t>Las aplicaciones de IA pueden analizar el nivel de comprensión de los estudiantes y ajustar automáticamente la complejidad y el ritmo del contenido.</a:t>
            </a:r>
            <a:endParaRPr lang="en-US" sz="14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475428"/>
          </a:xfrm>
          <a:prstGeom prst="rect">
            <a:avLst/>
          </a:prstGeom>
        </p:spPr>
      </p:pic>
      <p:sp>
        <p:nvSpPr>
          <p:cNvPr id="3" name="Text 0"/>
          <p:cNvSpPr/>
          <p:nvPr/>
        </p:nvSpPr>
        <p:spPr>
          <a:xfrm>
            <a:off x="693062" y="2482689"/>
            <a:ext cx="13245737" cy="1335763"/>
          </a:xfrm>
          <a:prstGeom prst="rect">
            <a:avLst/>
          </a:prstGeom>
          <a:noFill/>
          <a:ln/>
        </p:spPr>
        <p:txBody>
          <a:bodyPr wrap="none" lIns="0" tIns="0" rIns="0" bIns="0" rtlCol="0" anchor="t"/>
          <a:lstStyle/>
          <a:p>
            <a:pPr marL="0" indent="0">
              <a:lnSpc>
                <a:spcPts val="4850"/>
              </a:lnSpc>
              <a:buNone/>
            </a:pPr>
            <a:r>
              <a:rPr lang="en-US" sz="3850" b="1" dirty="0">
                <a:solidFill>
                  <a:srgbClr val="F94CAF"/>
                </a:solidFill>
                <a:latin typeface="Inconsolata" pitchFamily="34" charset="0"/>
                <a:ea typeface="Inconsolata" pitchFamily="34" charset="-122"/>
                <a:cs typeface="Inconsolata" pitchFamily="34" charset="-120"/>
              </a:rPr>
              <a:t>Asistentes de </a:t>
            </a:r>
            <a:r>
              <a:rPr lang="en-US" sz="3850" b="1" dirty="0" err="1">
                <a:solidFill>
                  <a:srgbClr val="F94CAF"/>
                </a:solidFill>
                <a:latin typeface="Inconsolata" pitchFamily="34" charset="0"/>
                <a:ea typeface="Inconsolata" pitchFamily="34" charset="-122"/>
                <a:cs typeface="Inconsolata" pitchFamily="34" charset="-120"/>
              </a:rPr>
              <a:t>enseñanza</a:t>
            </a:r>
            <a:r>
              <a:rPr lang="en-US" sz="3850" b="1" dirty="0">
                <a:solidFill>
                  <a:srgbClr val="F94CAF"/>
                </a:solidFill>
                <a:latin typeface="Inconsolata" pitchFamily="34" charset="0"/>
                <a:ea typeface="Inconsolata" pitchFamily="34" charset="-122"/>
                <a:cs typeface="Inconsolata" pitchFamily="34" charset="-120"/>
              </a:rPr>
              <a:t>:</a:t>
            </a:r>
          </a:p>
          <a:p>
            <a:pPr marL="0" indent="0">
              <a:lnSpc>
                <a:spcPts val="4850"/>
              </a:lnSpc>
              <a:buNone/>
            </a:pPr>
            <a:r>
              <a:rPr lang="en-US" dirty="0">
                <a:solidFill>
                  <a:schemeClr val="bg1">
                    <a:lumMod val="95000"/>
                  </a:schemeClr>
                </a:solidFill>
                <a:latin typeface="Fira Sans" panose="020B0503050000020004" pitchFamily="34" charset="0"/>
                <a:ea typeface="Inconsolata" pitchFamily="34" charset="-122"/>
                <a:cs typeface="Inconsolata" pitchFamily="34" charset="-120"/>
              </a:rPr>
              <a:t>Education Copilot, </a:t>
            </a:r>
            <a:r>
              <a:rPr lang="en-US" dirty="0" err="1">
                <a:solidFill>
                  <a:schemeClr val="bg1">
                    <a:lumMod val="95000"/>
                  </a:schemeClr>
                </a:solidFill>
                <a:latin typeface="Fira Sans" panose="020B0503050000020004" pitchFamily="34" charset="0"/>
                <a:ea typeface="Inconsolata" pitchFamily="34" charset="-122"/>
                <a:cs typeface="Inconsolata" pitchFamily="34" charset="-120"/>
              </a:rPr>
              <a:t>Quillbot</a:t>
            </a:r>
            <a:r>
              <a:rPr lang="en-US" dirty="0">
                <a:solidFill>
                  <a:schemeClr val="bg1">
                    <a:lumMod val="95000"/>
                  </a:schemeClr>
                </a:solidFill>
                <a:latin typeface="Fira Sans" panose="020B0503050000020004" pitchFamily="34" charset="0"/>
                <a:ea typeface="Inconsolata" pitchFamily="34" charset="-122"/>
                <a:cs typeface="Inconsolata" pitchFamily="34" charset="-120"/>
              </a:rPr>
              <a:t>, </a:t>
            </a:r>
            <a:r>
              <a:rPr lang="en-US" dirty="0" err="1">
                <a:solidFill>
                  <a:schemeClr val="bg1">
                    <a:lumMod val="95000"/>
                  </a:schemeClr>
                </a:solidFill>
                <a:latin typeface="Fira Sans" panose="020B0503050000020004" pitchFamily="34" charset="0"/>
                <a:ea typeface="Inconsolata" pitchFamily="34" charset="-122"/>
                <a:cs typeface="Inconsolata" pitchFamily="34" charset="-120"/>
              </a:rPr>
              <a:t>Turmitin</a:t>
            </a:r>
            <a:r>
              <a:rPr lang="en-US" dirty="0">
                <a:solidFill>
                  <a:schemeClr val="bg1">
                    <a:lumMod val="95000"/>
                  </a:schemeClr>
                </a:solidFill>
                <a:latin typeface="Fira Sans" panose="020B0503050000020004" pitchFamily="34" charset="0"/>
                <a:ea typeface="Inconsolata" pitchFamily="34" charset="-122"/>
                <a:cs typeface="Inconsolata" pitchFamily="34" charset="-120"/>
              </a:rPr>
              <a:t>, Goblin Tools, </a:t>
            </a:r>
            <a:r>
              <a:rPr lang="en-US" dirty="0" err="1">
                <a:solidFill>
                  <a:schemeClr val="bg1">
                    <a:lumMod val="95000"/>
                  </a:schemeClr>
                </a:solidFill>
                <a:latin typeface="Fira Sans" panose="020B0503050000020004" pitchFamily="34" charset="0"/>
                <a:ea typeface="Inconsolata" pitchFamily="34" charset="-122"/>
                <a:cs typeface="Inconsolata" pitchFamily="34" charset="-120"/>
              </a:rPr>
              <a:t>Proctorio</a:t>
            </a:r>
            <a:r>
              <a:rPr lang="en-US" dirty="0">
                <a:solidFill>
                  <a:schemeClr val="bg1">
                    <a:lumMod val="95000"/>
                  </a:schemeClr>
                </a:solidFill>
                <a:latin typeface="Fira Sans" panose="020B0503050000020004" pitchFamily="34" charset="0"/>
                <a:ea typeface="Inconsolata" pitchFamily="34" charset="-122"/>
                <a:cs typeface="Inconsolata" pitchFamily="34" charset="-120"/>
              </a:rPr>
              <a:t>, Alerts.</a:t>
            </a:r>
            <a:endParaRPr lang="en-US" dirty="0">
              <a:solidFill>
                <a:schemeClr val="bg1">
                  <a:lumMod val="95000"/>
                </a:schemeClr>
              </a:solidFill>
              <a:latin typeface="Fira Sans" panose="020B0503050000020004" pitchFamily="34" charset="0"/>
            </a:endParaRPr>
          </a:p>
        </p:txBody>
      </p:sp>
      <p:sp>
        <p:nvSpPr>
          <p:cNvPr id="4" name="Shape 1"/>
          <p:cNvSpPr/>
          <p:nvPr/>
        </p:nvSpPr>
        <p:spPr>
          <a:xfrm>
            <a:off x="693063" y="3937159"/>
            <a:ext cx="6523196" cy="1774150"/>
          </a:xfrm>
          <a:prstGeom prst="roundRect">
            <a:avLst>
              <a:gd name="adj" fmla="val 1674"/>
            </a:avLst>
          </a:prstGeom>
          <a:solidFill>
            <a:srgbClr val="433550"/>
          </a:solidFill>
          <a:ln/>
        </p:spPr>
        <p:txBody>
          <a:bodyPr/>
          <a:lstStyle/>
          <a:p>
            <a:endParaRPr lang="es-ES"/>
          </a:p>
        </p:txBody>
      </p:sp>
      <p:sp>
        <p:nvSpPr>
          <p:cNvPr id="5" name="Text 2"/>
          <p:cNvSpPr/>
          <p:nvPr/>
        </p:nvSpPr>
        <p:spPr>
          <a:xfrm>
            <a:off x="891064" y="4135160"/>
            <a:ext cx="2475428" cy="309324"/>
          </a:xfrm>
          <a:prstGeom prst="rect">
            <a:avLst/>
          </a:prstGeom>
          <a:noFill/>
          <a:ln/>
        </p:spPr>
        <p:txBody>
          <a:bodyPr wrap="none" lIns="0" tIns="0" rIns="0" bIns="0" rtlCol="0" anchor="t"/>
          <a:lstStyle/>
          <a:p>
            <a:pPr marL="0" indent="0">
              <a:lnSpc>
                <a:spcPts val="2400"/>
              </a:lnSpc>
              <a:buNone/>
            </a:pPr>
            <a:r>
              <a:rPr lang="en-US" sz="1900" b="1" dirty="0">
                <a:solidFill>
                  <a:srgbClr val="DAD1E6"/>
                </a:solidFill>
                <a:latin typeface="Inconsolata" pitchFamily="34" charset="0"/>
                <a:ea typeface="Inconsolata" pitchFamily="34" charset="-122"/>
                <a:cs typeface="Inconsolata" pitchFamily="34" charset="-120"/>
              </a:rPr>
              <a:t>Gestión del aula</a:t>
            </a:r>
            <a:endParaRPr lang="en-US" sz="1900" dirty="0"/>
          </a:p>
        </p:txBody>
      </p:sp>
      <p:sp>
        <p:nvSpPr>
          <p:cNvPr id="6" name="Text 3"/>
          <p:cNvSpPr/>
          <p:nvPr/>
        </p:nvSpPr>
        <p:spPr>
          <a:xfrm>
            <a:off x="891064" y="4563189"/>
            <a:ext cx="6127194" cy="950119"/>
          </a:xfrm>
          <a:prstGeom prst="rect">
            <a:avLst/>
          </a:prstGeom>
          <a:noFill/>
          <a:ln/>
        </p:spPr>
        <p:txBody>
          <a:bodyPr wrap="square" lIns="0" tIns="0" rIns="0" bIns="0" rtlCol="0" anchor="t"/>
          <a:lstStyle/>
          <a:p>
            <a:pPr marL="0" indent="0" algn="just">
              <a:lnSpc>
                <a:spcPts val="2450"/>
              </a:lnSpc>
              <a:buNone/>
            </a:pPr>
            <a:r>
              <a:rPr lang="en-US" sz="1550" dirty="0">
                <a:solidFill>
                  <a:srgbClr val="DAD1E6"/>
                </a:solidFill>
                <a:latin typeface="Fira Sans" pitchFamily="34" charset="0"/>
                <a:ea typeface="Fira Sans" pitchFamily="34" charset="-122"/>
                <a:cs typeface="Fira Sans" pitchFamily="34" charset="-120"/>
              </a:rPr>
              <a:t>Los asistentes de IA pueden ayudar a los profesores con tareas administrativas, como tomar asistencia, organizar calificaciones y comunicarse con padres y estudiantes.</a:t>
            </a:r>
            <a:endParaRPr lang="en-US" sz="1550" dirty="0"/>
          </a:p>
        </p:txBody>
      </p:sp>
      <p:sp>
        <p:nvSpPr>
          <p:cNvPr id="7" name="Shape 4"/>
          <p:cNvSpPr/>
          <p:nvPr/>
        </p:nvSpPr>
        <p:spPr>
          <a:xfrm>
            <a:off x="7414260" y="3937159"/>
            <a:ext cx="6523196" cy="1774150"/>
          </a:xfrm>
          <a:prstGeom prst="roundRect">
            <a:avLst>
              <a:gd name="adj" fmla="val 1674"/>
            </a:avLst>
          </a:prstGeom>
          <a:solidFill>
            <a:srgbClr val="433550"/>
          </a:solidFill>
          <a:ln/>
        </p:spPr>
        <p:txBody>
          <a:bodyPr/>
          <a:lstStyle/>
          <a:p>
            <a:endParaRPr lang="es-ES"/>
          </a:p>
        </p:txBody>
      </p:sp>
      <p:sp>
        <p:nvSpPr>
          <p:cNvPr id="8" name="Text 5"/>
          <p:cNvSpPr/>
          <p:nvPr/>
        </p:nvSpPr>
        <p:spPr>
          <a:xfrm>
            <a:off x="7612261" y="4135160"/>
            <a:ext cx="2475428" cy="309324"/>
          </a:xfrm>
          <a:prstGeom prst="rect">
            <a:avLst/>
          </a:prstGeom>
          <a:noFill/>
          <a:ln/>
        </p:spPr>
        <p:txBody>
          <a:bodyPr wrap="none" lIns="0" tIns="0" rIns="0" bIns="0" rtlCol="0" anchor="t"/>
          <a:lstStyle/>
          <a:p>
            <a:pPr marL="0" indent="0">
              <a:lnSpc>
                <a:spcPts val="2400"/>
              </a:lnSpc>
              <a:buNone/>
            </a:pPr>
            <a:r>
              <a:rPr lang="en-US" sz="1900" b="1" dirty="0">
                <a:solidFill>
                  <a:srgbClr val="DAD1E6"/>
                </a:solidFill>
                <a:latin typeface="Inconsolata" pitchFamily="34" charset="0"/>
                <a:ea typeface="Inconsolata" pitchFamily="34" charset="-122"/>
                <a:cs typeface="Inconsolata" pitchFamily="34" charset="-120"/>
              </a:rPr>
              <a:t>Análisis de datos</a:t>
            </a:r>
            <a:endParaRPr lang="en-US" sz="1900" dirty="0"/>
          </a:p>
        </p:txBody>
      </p:sp>
      <p:sp>
        <p:nvSpPr>
          <p:cNvPr id="9" name="Text 6"/>
          <p:cNvSpPr/>
          <p:nvPr/>
        </p:nvSpPr>
        <p:spPr>
          <a:xfrm>
            <a:off x="7612261" y="4563189"/>
            <a:ext cx="6127194" cy="950119"/>
          </a:xfrm>
          <a:prstGeom prst="rect">
            <a:avLst/>
          </a:prstGeom>
          <a:noFill/>
          <a:ln/>
        </p:spPr>
        <p:txBody>
          <a:bodyPr wrap="square" lIns="0" tIns="0" rIns="0" bIns="0" rtlCol="0" anchor="t"/>
          <a:lstStyle/>
          <a:p>
            <a:pPr marL="0" indent="0" algn="just">
              <a:lnSpc>
                <a:spcPts val="2450"/>
              </a:lnSpc>
              <a:buNone/>
            </a:pPr>
            <a:r>
              <a:rPr lang="en-US" sz="1550" dirty="0">
                <a:solidFill>
                  <a:srgbClr val="DAD1E6"/>
                </a:solidFill>
                <a:latin typeface="Fira Sans" pitchFamily="34" charset="0"/>
                <a:ea typeface="Fira Sans" pitchFamily="34" charset="-122"/>
                <a:cs typeface="Fira Sans" pitchFamily="34" charset="-120"/>
              </a:rPr>
              <a:t>Estas herramientas pueden recopilar y analizar datos sobre el rendimiento y el progreso de los estudiantes, brindando valiosos insights para mejorar la enseñanza.</a:t>
            </a:r>
            <a:endParaRPr lang="en-US" sz="1550" dirty="0"/>
          </a:p>
        </p:txBody>
      </p:sp>
      <p:sp>
        <p:nvSpPr>
          <p:cNvPr id="10" name="Shape 7"/>
          <p:cNvSpPr/>
          <p:nvPr/>
        </p:nvSpPr>
        <p:spPr>
          <a:xfrm>
            <a:off x="693063" y="5909310"/>
            <a:ext cx="6523196" cy="1774150"/>
          </a:xfrm>
          <a:prstGeom prst="roundRect">
            <a:avLst>
              <a:gd name="adj" fmla="val 1674"/>
            </a:avLst>
          </a:prstGeom>
          <a:solidFill>
            <a:srgbClr val="433550"/>
          </a:solidFill>
          <a:ln/>
        </p:spPr>
        <p:txBody>
          <a:bodyPr/>
          <a:lstStyle/>
          <a:p>
            <a:endParaRPr lang="es-ES"/>
          </a:p>
        </p:txBody>
      </p:sp>
      <p:sp>
        <p:nvSpPr>
          <p:cNvPr id="11" name="Text 8"/>
          <p:cNvSpPr/>
          <p:nvPr/>
        </p:nvSpPr>
        <p:spPr>
          <a:xfrm>
            <a:off x="891064" y="6107311"/>
            <a:ext cx="3463885" cy="309324"/>
          </a:xfrm>
          <a:prstGeom prst="rect">
            <a:avLst/>
          </a:prstGeom>
          <a:noFill/>
          <a:ln/>
        </p:spPr>
        <p:txBody>
          <a:bodyPr wrap="none" lIns="0" tIns="0" rIns="0" bIns="0" rtlCol="0" anchor="t"/>
          <a:lstStyle/>
          <a:p>
            <a:pPr marL="0" indent="0">
              <a:lnSpc>
                <a:spcPts val="2400"/>
              </a:lnSpc>
              <a:buNone/>
            </a:pPr>
            <a:r>
              <a:rPr lang="en-US" sz="1900" b="1" dirty="0">
                <a:solidFill>
                  <a:srgbClr val="DAD1E6"/>
                </a:solidFill>
                <a:latin typeface="Inconsolata" pitchFamily="34" charset="0"/>
                <a:ea typeface="Inconsolata" pitchFamily="34" charset="-122"/>
                <a:cs typeface="Inconsolata" pitchFamily="34" charset="-120"/>
              </a:rPr>
              <a:t>Planificación y programación</a:t>
            </a:r>
            <a:endParaRPr lang="en-US" sz="1900" dirty="0"/>
          </a:p>
        </p:txBody>
      </p:sp>
      <p:sp>
        <p:nvSpPr>
          <p:cNvPr id="12" name="Text 9"/>
          <p:cNvSpPr/>
          <p:nvPr/>
        </p:nvSpPr>
        <p:spPr>
          <a:xfrm>
            <a:off x="891064" y="6535341"/>
            <a:ext cx="6127194" cy="633413"/>
          </a:xfrm>
          <a:prstGeom prst="rect">
            <a:avLst/>
          </a:prstGeom>
          <a:noFill/>
          <a:ln/>
        </p:spPr>
        <p:txBody>
          <a:bodyPr wrap="square" lIns="0" tIns="0" rIns="0" bIns="0" rtlCol="0" anchor="t"/>
          <a:lstStyle/>
          <a:p>
            <a:pPr marL="0" indent="0" algn="just">
              <a:lnSpc>
                <a:spcPts val="2450"/>
              </a:lnSpc>
              <a:buNone/>
            </a:pPr>
            <a:r>
              <a:rPr lang="en-US" sz="1550" dirty="0">
                <a:solidFill>
                  <a:srgbClr val="DAD1E6"/>
                </a:solidFill>
                <a:latin typeface="Fira Sans" pitchFamily="34" charset="0"/>
                <a:ea typeface="Fira Sans" pitchFamily="34" charset="-122"/>
                <a:cs typeface="Fira Sans" pitchFamily="34" charset="-120"/>
              </a:rPr>
              <a:t>Los asistentes de IA pueden ayudar a los profesores a planificar sus clases, programar actividades y generar horarios más eficientes.</a:t>
            </a:r>
            <a:endParaRPr lang="en-US" sz="1550" dirty="0"/>
          </a:p>
        </p:txBody>
      </p:sp>
      <p:sp>
        <p:nvSpPr>
          <p:cNvPr id="13" name="Shape 10"/>
          <p:cNvSpPr/>
          <p:nvPr/>
        </p:nvSpPr>
        <p:spPr>
          <a:xfrm>
            <a:off x="7414260" y="5909310"/>
            <a:ext cx="6523196" cy="1774150"/>
          </a:xfrm>
          <a:prstGeom prst="roundRect">
            <a:avLst>
              <a:gd name="adj" fmla="val 1674"/>
            </a:avLst>
          </a:prstGeom>
          <a:solidFill>
            <a:srgbClr val="433550"/>
          </a:solidFill>
          <a:ln/>
        </p:spPr>
        <p:txBody>
          <a:bodyPr/>
          <a:lstStyle/>
          <a:p>
            <a:endParaRPr lang="es-ES"/>
          </a:p>
        </p:txBody>
      </p:sp>
      <p:sp>
        <p:nvSpPr>
          <p:cNvPr id="14" name="Text 11"/>
          <p:cNvSpPr/>
          <p:nvPr/>
        </p:nvSpPr>
        <p:spPr>
          <a:xfrm>
            <a:off x="7612261" y="6107311"/>
            <a:ext cx="3835003" cy="309324"/>
          </a:xfrm>
          <a:prstGeom prst="rect">
            <a:avLst/>
          </a:prstGeom>
          <a:noFill/>
          <a:ln/>
        </p:spPr>
        <p:txBody>
          <a:bodyPr wrap="none" lIns="0" tIns="0" rIns="0" bIns="0" rtlCol="0" anchor="t"/>
          <a:lstStyle/>
          <a:p>
            <a:pPr marL="0" indent="0">
              <a:lnSpc>
                <a:spcPts val="2400"/>
              </a:lnSpc>
              <a:buNone/>
            </a:pPr>
            <a:r>
              <a:rPr lang="en-US" sz="1900" b="1" dirty="0">
                <a:solidFill>
                  <a:srgbClr val="DAD1E6"/>
                </a:solidFill>
                <a:latin typeface="Inconsolata" pitchFamily="34" charset="0"/>
                <a:ea typeface="Inconsolata" pitchFamily="34" charset="-122"/>
                <a:cs typeface="Inconsolata" pitchFamily="34" charset="-120"/>
              </a:rPr>
              <a:t>Personalización del aprendizaje</a:t>
            </a:r>
            <a:endParaRPr lang="en-US" sz="1900" dirty="0"/>
          </a:p>
        </p:txBody>
      </p:sp>
      <p:sp>
        <p:nvSpPr>
          <p:cNvPr id="15" name="Text 12"/>
          <p:cNvSpPr/>
          <p:nvPr/>
        </p:nvSpPr>
        <p:spPr>
          <a:xfrm>
            <a:off x="7612261" y="6535341"/>
            <a:ext cx="6127194" cy="950119"/>
          </a:xfrm>
          <a:prstGeom prst="rect">
            <a:avLst/>
          </a:prstGeom>
          <a:noFill/>
          <a:ln/>
        </p:spPr>
        <p:txBody>
          <a:bodyPr wrap="square" lIns="0" tIns="0" rIns="0" bIns="0" rtlCol="0" anchor="t"/>
          <a:lstStyle/>
          <a:p>
            <a:pPr marL="0" indent="0" algn="just">
              <a:lnSpc>
                <a:spcPts val="2450"/>
              </a:lnSpc>
              <a:buNone/>
            </a:pPr>
            <a:r>
              <a:rPr lang="en-US" sz="1550" dirty="0">
                <a:solidFill>
                  <a:srgbClr val="DAD1E6"/>
                </a:solidFill>
                <a:latin typeface="Fira Sans" pitchFamily="34" charset="0"/>
                <a:ea typeface="Fira Sans" pitchFamily="34" charset="-122"/>
                <a:cs typeface="Fira Sans" pitchFamily="34" charset="-120"/>
              </a:rPr>
              <a:t>Estos asistentes pueden utilizar datos de los estudiantes para sugerir enfoques de enseñanza personalizados y recursos de aprendizaje adaptados a sus necesidades.</a:t>
            </a:r>
            <a:endParaRPr lang="en-US" sz="15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28963"/>
            <a:ext cx="14630400" cy="2117884"/>
          </a:xfrm>
          <a:prstGeom prst="rect">
            <a:avLst/>
          </a:prstGeom>
        </p:spPr>
      </p:pic>
      <p:sp>
        <p:nvSpPr>
          <p:cNvPr id="3" name="Text 0"/>
          <p:cNvSpPr/>
          <p:nvPr/>
        </p:nvSpPr>
        <p:spPr>
          <a:xfrm>
            <a:off x="592931" y="2583775"/>
            <a:ext cx="13444538" cy="1058942"/>
          </a:xfrm>
          <a:prstGeom prst="rect">
            <a:avLst/>
          </a:prstGeom>
          <a:noFill/>
          <a:ln/>
        </p:spPr>
        <p:txBody>
          <a:bodyPr wrap="square" lIns="0" tIns="0" rIns="0" bIns="0" rtlCol="0" anchor="t"/>
          <a:lstStyle/>
          <a:p>
            <a:pPr marL="0" indent="0">
              <a:lnSpc>
                <a:spcPts val="4150"/>
              </a:lnSpc>
              <a:buNone/>
            </a:pPr>
            <a:r>
              <a:rPr lang="en-US" sz="3300" b="1" dirty="0">
                <a:solidFill>
                  <a:srgbClr val="F94CAF"/>
                </a:solidFill>
                <a:latin typeface="Inconsolata" pitchFamily="34" charset="0"/>
                <a:ea typeface="Inconsolata" pitchFamily="34" charset="-122"/>
                <a:cs typeface="Inconsolata" pitchFamily="34" charset="-120"/>
              </a:rPr>
              <a:t>Evaluadores y generadores de </a:t>
            </a:r>
            <a:r>
              <a:rPr lang="en-US" sz="3300" b="1" dirty="0" err="1">
                <a:solidFill>
                  <a:srgbClr val="F94CAF"/>
                </a:solidFill>
                <a:latin typeface="Inconsolata" pitchFamily="34" charset="0"/>
                <a:ea typeface="Inconsolata" pitchFamily="34" charset="-122"/>
                <a:cs typeface="Inconsolata" pitchFamily="34" charset="-120"/>
              </a:rPr>
              <a:t>cuestionarios</a:t>
            </a:r>
            <a:r>
              <a:rPr lang="en-US" sz="3300" b="1" dirty="0">
                <a:solidFill>
                  <a:srgbClr val="F94CAF"/>
                </a:solidFill>
                <a:latin typeface="Inconsolata" pitchFamily="34" charset="0"/>
                <a:ea typeface="Inconsolata" pitchFamily="34" charset="-122"/>
                <a:cs typeface="Inconsolata" pitchFamily="34" charset="-120"/>
              </a:rPr>
              <a:t>:</a:t>
            </a:r>
          </a:p>
          <a:p>
            <a:pPr marL="0" indent="0">
              <a:lnSpc>
                <a:spcPts val="4150"/>
              </a:lnSpc>
              <a:buNone/>
            </a:pPr>
            <a:r>
              <a:rPr lang="en-US" dirty="0" err="1">
                <a:solidFill>
                  <a:schemeClr val="bg1">
                    <a:lumMod val="95000"/>
                  </a:schemeClr>
                </a:solidFill>
                <a:latin typeface="Fira Sans" panose="020B0503050000020004" pitchFamily="34" charset="0"/>
                <a:ea typeface="Inconsolata" pitchFamily="34" charset="-122"/>
                <a:cs typeface="Inconsolata" pitchFamily="34" charset="-120"/>
              </a:rPr>
              <a:t>Eduaide</a:t>
            </a:r>
            <a:r>
              <a:rPr lang="en-US" dirty="0">
                <a:solidFill>
                  <a:schemeClr val="bg1">
                    <a:lumMod val="95000"/>
                  </a:schemeClr>
                </a:solidFill>
                <a:latin typeface="Fira Sans" panose="020B0503050000020004" pitchFamily="34" charset="0"/>
                <a:ea typeface="Inconsolata" pitchFamily="34" charset="-122"/>
                <a:cs typeface="Inconsolata" pitchFamily="34" charset="-120"/>
              </a:rPr>
              <a:t>, </a:t>
            </a:r>
            <a:r>
              <a:rPr lang="en-US" dirty="0" err="1">
                <a:solidFill>
                  <a:schemeClr val="bg1">
                    <a:lumMod val="95000"/>
                  </a:schemeClr>
                </a:solidFill>
                <a:latin typeface="Fira Sans" panose="020B0503050000020004" pitchFamily="34" charset="0"/>
                <a:ea typeface="Inconsolata" pitchFamily="34" charset="-122"/>
                <a:cs typeface="Inconsolata" pitchFamily="34" charset="-120"/>
              </a:rPr>
              <a:t>Quizziz</a:t>
            </a:r>
            <a:r>
              <a:rPr lang="en-US" dirty="0">
                <a:solidFill>
                  <a:schemeClr val="bg1">
                    <a:lumMod val="95000"/>
                  </a:schemeClr>
                </a:solidFill>
                <a:latin typeface="Fira Sans" panose="020B0503050000020004" pitchFamily="34" charset="0"/>
                <a:ea typeface="Inconsolata" pitchFamily="34" charset="-122"/>
                <a:cs typeface="Inconsolata" pitchFamily="34" charset="-120"/>
              </a:rPr>
              <a:t> AI, </a:t>
            </a:r>
            <a:r>
              <a:rPr lang="en-US" dirty="0" err="1">
                <a:solidFill>
                  <a:schemeClr val="bg1">
                    <a:lumMod val="95000"/>
                  </a:schemeClr>
                </a:solidFill>
                <a:latin typeface="Fira Sans" panose="020B0503050000020004" pitchFamily="34" charset="0"/>
                <a:ea typeface="Inconsolata" pitchFamily="34" charset="-122"/>
                <a:cs typeface="Inconsolata" pitchFamily="34" charset="-120"/>
              </a:rPr>
              <a:t>Blooket</a:t>
            </a:r>
            <a:r>
              <a:rPr lang="en-US" dirty="0">
                <a:solidFill>
                  <a:schemeClr val="bg1">
                    <a:lumMod val="95000"/>
                  </a:schemeClr>
                </a:solidFill>
                <a:latin typeface="Fira Sans" panose="020B0503050000020004" pitchFamily="34" charset="0"/>
                <a:ea typeface="Inconsolata" pitchFamily="34" charset="-122"/>
                <a:cs typeface="Inconsolata" pitchFamily="34" charset="-120"/>
              </a:rPr>
              <a:t>, Question Well, </a:t>
            </a:r>
            <a:r>
              <a:rPr lang="en-US" dirty="0" err="1">
                <a:solidFill>
                  <a:schemeClr val="bg1">
                    <a:lumMod val="95000"/>
                  </a:schemeClr>
                </a:solidFill>
                <a:latin typeface="Fira Sans" panose="020B0503050000020004" pitchFamily="34" charset="0"/>
                <a:ea typeface="Inconsolata" pitchFamily="34" charset="-122"/>
                <a:cs typeface="Inconsolata" pitchFamily="34" charset="-120"/>
              </a:rPr>
              <a:t>ClassPoint</a:t>
            </a:r>
            <a:r>
              <a:rPr lang="en-US" dirty="0">
                <a:solidFill>
                  <a:schemeClr val="bg1">
                    <a:lumMod val="95000"/>
                  </a:schemeClr>
                </a:solidFill>
                <a:latin typeface="Fira Sans" panose="020B0503050000020004" pitchFamily="34" charset="0"/>
                <a:ea typeface="Inconsolata" pitchFamily="34" charset="-122"/>
                <a:cs typeface="Inconsolata" pitchFamily="34" charset="-120"/>
              </a:rPr>
              <a:t>.</a:t>
            </a:r>
            <a:endParaRPr lang="en-US" dirty="0">
              <a:solidFill>
                <a:schemeClr val="bg1">
                  <a:lumMod val="95000"/>
                </a:schemeClr>
              </a:solidFill>
              <a:latin typeface="Fira Sans" panose="020B0503050000020004" pitchFamily="34" charset="0"/>
            </a:endParaRPr>
          </a:p>
        </p:txBody>
      </p:sp>
      <p:sp>
        <p:nvSpPr>
          <p:cNvPr id="4" name="Shape 1"/>
          <p:cNvSpPr/>
          <p:nvPr/>
        </p:nvSpPr>
        <p:spPr>
          <a:xfrm>
            <a:off x="592931" y="3896797"/>
            <a:ext cx="13444538" cy="3869531"/>
          </a:xfrm>
          <a:prstGeom prst="roundRect">
            <a:avLst>
              <a:gd name="adj" fmla="val 657"/>
            </a:avLst>
          </a:prstGeom>
          <a:noFill/>
          <a:ln w="7620">
            <a:solidFill>
              <a:srgbClr val="FFFFFF">
                <a:alpha val="24000"/>
              </a:srgbClr>
            </a:solidFill>
            <a:prstDash val="solid"/>
          </a:ln>
        </p:spPr>
        <p:txBody>
          <a:bodyPr/>
          <a:lstStyle/>
          <a:p>
            <a:endParaRPr lang="es-ES"/>
          </a:p>
        </p:txBody>
      </p:sp>
      <p:sp>
        <p:nvSpPr>
          <p:cNvPr id="5" name="Shape 2"/>
          <p:cNvSpPr/>
          <p:nvPr/>
        </p:nvSpPr>
        <p:spPr>
          <a:xfrm>
            <a:off x="600551" y="3904417"/>
            <a:ext cx="13429298" cy="1031319"/>
          </a:xfrm>
          <a:prstGeom prst="rect">
            <a:avLst/>
          </a:prstGeom>
          <a:solidFill>
            <a:srgbClr val="FFFFFF">
              <a:alpha val="4000"/>
            </a:srgbClr>
          </a:solidFill>
          <a:ln/>
        </p:spPr>
        <p:txBody>
          <a:bodyPr/>
          <a:lstStyle/>
          <a:p>
            <a:endParaRPr lang="es-ES"/>
          </a:p>
        </p:txBody>
      </p:sp>
      <p:sp>
        <p:nvSpPr>
          <p:cNvPr id="6" name="Text 3"/>
          <p:cNvSpPr/>
          <p:nvPr/>
        </p:nvSpPr>
        <p:spPr>
          <a:xfrm>
            <a:off x="769977" y="4013597"/>
            <a:ext cx="6371987" cy="270986"/>
          </a:xfrm>
          <a:prstGeom prst="rect">
            <a:avLst/>
          </a:prstGeom>
          <a:noFill/>
          <a:ln/>
        </p:spPr>
        <p:txBody>
          <a:bodyPr wrap="none" lIns="0" tIns="0" rIns="0" bIns="0" rtlCol="0" anchor="t"/>
          <a:lstStyle/>
          <a:p>
            <a:pPr marL="0" indent="0">
              <a:lnSpc>
                <a:spcPts val="2100"/>
              </a:lnSpc>
              <a:buNone/>
            </a:pPr>
            <a:r>
              <a:rPr lang="en-US" sz="1300" dirty="0">
                <a:solidFill>
                  <a:srgbClr val="DAD1E6"/>
                </a:solidFill>
                <a:latin typeface="Fira Sans" pitchFamily="34" charset="0"/>
                <a:ea typeface="Fira Sans" pitchFamily="34" charset="-122"/>
                <a:cs typeface="Fira Sans" pitchFamily="34" charset="-120"/>
              </a:rPr>
              <a:t>Evaluación adaptativa</a:t>
            </a:r>
            <a:endParaRPr lang="en-US" sz="1300" dirty="0"/>
          </a:p>
        </p:txBody>
      </p:sp>
      <p:sp>
        <p:nvSpPr>
          <p:cNvPr id="7" name="Text 4"/>
          <p:cNvSpPr/>
          <p:nvPr/>
        </p:nvSpPr>
        <p:spPr>
          <a:xfrm>
            <a:off x="7488436" y="4013597"/>
            <a:ext cx="6371987" cy="812959"/>
          </a:xfrm>
          <a:prstGeom prst="rect">
            <a:avLst/>
          </a:prstGeom>
          <a:noFill/>
          <a:ln/>
        </p:spPr>
        <p:txBody>
          <a:bodyPr wrap="square" lIns="0" tIns="0" rIns="0" bIns="0" rtlCol="0" anchor="t"/>
          <a:lstStyle/>
          <a:p>
            <a:pPr marL="0" indent="0" algn="just">
              <a:lnSpc>
                <a:spcPts val="2100"/>
              </a:lnSpc>
              <a:buNone/>
            </a:pPr>
            <a:r>
              <a:rPr lang="en-US" sz="1300" dirty="0">
                <a:solidFill>
                  <a:srgbClr val="DAD1E6"/>
                </a:solidFill>
                <a:latin typeface="Fira Sans" pitchFamily="34" charset="0"/>
                <a:ea typeface="Fira Sans" pitchFamily="34" charset="-122"/>
                <a:cs typeface="Fira Sans" pitchFamily="34" charset="-120"/>
              </a:rPr>
              <a:t>Las herramientas de IA pueden crear exámenes y cuestionarios que se ajustan al nivel de conocimiento de cada estudiante, ofreciendo una experiencia de evaluación más personalizada.</a:t>
            </a:r>
            <a:endParaRPr lang="en-US" sz="1300" dirty="0"/>
          </a:p>
        </p:txBody>
      </p:sp>
      <p:sp>
        <p:nvSpPr>
          <p:cNvPr id="8" name="Shape 5"/>
          <p:cNvSpPr/>
          <p:nvPr/>
        </p:nvSpPr>
        <p:spPr>
          <a:xfrm>
            <a:off x="600551" y="4935736"/>
            <a:ext cx="13429298" cy="1031319"/>
          </a:xfrm>
          <a:prstGeom prst="rect">
            <a:avLst/>
          </a:prstGeom>
          <a:solidFill>
            <a:srgbClr val="000000">
              <a:alpha val="4000"/>
            </a:srgbClr>
          </a:solidFill>
          <a:ln/>
        </p:spPr>
        <p:txBody>
          <a:bodyPr/>
          <a:lstStyle/>
          <a:p>
            <a:endParaRPr lang="es-ES"/>
          </a:p>
        </p:txBody>
      </p:sp>
      <p:sp>
        <p:nvSpPr>
          <p:cNvPr id="9" name="Text 6"/>
          <p:cNvSpPr/>
          <p:nvPr/>
        </p:nvSpPr>
        <p:spPr>
          <a:xfrm>
            <a:off x="769977" y="5044916"/>
            <a:ext cx="6371987" cy="270986"/>
          </a:xfrm>
          <a:prstGeom prst="rect">
            <a:avLst/>
          </a:prstGeom>
          <a:noFill/>
          <a:ln/>
        </p:spPr>
        <p:txBody>
          <a:bodyPr wrap="none" lIns="0" tIns="0" rIns="0" bIns="0" rtlCol="0" anchor="t"/>
          <a:lstStyle/>
          <a:p>
            <a:pPr marL="0" indent="0">
              <a:lnSpc>
                <a:spcPts val="2100"/>
              </a:lnSpc>
              <a:buNone/>
            </a:pPr>
            <a:r>
              <a:rPr lang="en-US" sz="1300" dirty="0">
                <a:solidFill>
                  <a:srgbClr val="DAD1E6"/>
                </a:solidFill>
                <a:latin typeface="Fira Sans" pitchFamily="34" charset="0"/>
                <a:ea typeface="Fira Sans" pitchFamily="34" charset="-122"/>
                <a:cs typeface="Fira Sans" pitchFamily="34" charset="-120"/>
              </a:rPr>
              <a:t>Calificación automatizada</a:t>
            </a:r>
            <a:endParaRPr lang="en-US" sz="1300" dirty="0"/>
          </a:p>
        </p:txBody>
      </p:sp>
      <p:sp>
        <p:nvSpPr>
          <p:cNvPr id="10" name="Text 7"/>
          <p:cNvSpPr/>
          <p:nvPr/>
        </p:nvSpPr>
        <p:spPr>
          <a:xfrm>
            <a:off x="7488436" y="5044916"/>
            <a:ext cx="6371987" cy="812959"/>
          </a:xfrm>
          <a:prstGeom prst="rect">
            <a:avLst/>
          </a:prstGeom>
          <a:noFill/>
          <a:ln/>
        </p:spPr>
        <p:txBody>
          <a:bodyPr wrap="square" lIns="0" tIns="0" rIns="0" bIns="0" rtlCol="0" anchor="t"/>
          <a:lstStyle/>
          <a:p>
            <a:pPr marL="0" indent="0" algn="just">
              <a:lnSpc>
                <a:spcPts val="2100"/>
              </a:lnSpc>
              <a:buNone/>
            </a:pPr>
            <a:r>
              <a:rPr lang="en-US" sz="1300" dirty="0">
                <a:solidFill>
                  <a:srgbClr val="DAD1E6"/>
                </a:solidFill>
                <a:latin typeface="Fira Sans" pitchFamily="34" charset="0"/>
                <a:ea typeface="Fira Sans" pitchFamily="34" charset="-122"/>
                <a:cs typeface="Fira Sans" pitchFamily="34" charset="-120"/>
              </a:rPr>
              <a:t>Estas aplicaciones pueden corregir automáticamente los exámenes y tareas de los estudiantes, brindando comentarios detallados y ahorrando tiempo a los profesores.</a:t>
            </a:r>
            <a:endParaRPr lang="en-US" sz="1300" dirty="0"/>
          </a:p>
        </p:txBody>
      </p:sp>
      <p:sp>
        <p:nvSpPr>
          <p:cNvPr id="11" name="Shape 8"/>
          <p:cNvSpPr/>
          <p:nvPr/>
        </p:nvSpPr>
        <p:spPr>
          <a:xfrm>
            <a:off x="600551" y="5967055"/>
            <a:ext cx="13429298" cy="1031319"/>
          </a:xfrm>
          <a:prstGeom prst="rect">
            <a:avLst/>
          </a:prstGeom>
          <a:solidFill>
            <a:srgbClr val="FFFFFF">
              <a:alpha val="4000"/>
            </a:srgbClr>
          </a:solidFill>
          <a:ln/>
        </p:spPr>
        <p:txBody>
          <a:bodyPr/>
          <a:lstStyle/>
          <a:p>
            <a:endParaRPr lang="es-ES"/>
          </a:p>
        </p:txBody>
      </p:sp>
      <p:sp>
        <p:nvSpPr>
          <p:cNvPr id="12" name="Text 9"/>
          <p:cNvSpPr/>
          <p:nvPr/>
        </p:nvSpPr>
        <p:spPr>
          <a:xfrm>
            <a:off x="769977" y="6076236"/>
            <a:ext cx="6371987" cy="270986"/>
          </a:xfrm>
          <a:prstGeom prst="rect">
            <a:avLst/>
          </a:prstGeom>
          <a:noFill/>
          <a:ln/>
        </p:spPr>
        <p:txBody>
          <a:bodyPr wrap="none" lIns="0" tIns="0" rIns="0" bIns="0" rtlCol="0" anchor="t"/>
          <a:lstStyle/>
          <a:p>
            <a:pPr marL="0" indent="0">
              <a:lnSpc>
                <a:spcPts val="2100"/>
              </a:lnSpc>
              <a:buNone/>
            </a:pPr>
            <a:r>
              <a:rPr lang="en-US" sz="1300" dirty="0">
                <a:solidFill>
                  <a:srgbClr val="DAD1E6"/>
                </a:solidFill>
                <a:latin typeface="Fira Sans" pitchFamily="34" charset="0"/>
                <a:ea typeface="Fira Sans" pitchFamily="34" charset="-122"/>
                <a:cs typeface="Fira Sans" pitchFamily="34" charset="-120"/>
              </a:rPr>
              <a:t>Análisis de datos</a:t>
            </a:r>
            <a:endParaRPr lang="en-US" sz="1300" dirty="0"/>
          </a:p>
        </p:txBody>
      </p:sp>
      <p:sp>
        <p:nvSpPr>
          <p:cNvPr id="13" name="Text 10"/>
          <p:cNvSpPr/>
          <p:nvPr/>
        </p:nvSpPr>
        <p:spPr>
          <a:xfrm>
            <a:off x="7488436" y="6076236"/>
            <a:ext cx="6371987" cy="812959"/>
          </a:xfrm>
          <a:prstGeom prst="rect">
            <a:avLst/>
          </a:prstGeom>
          <a:noFill/>
          <a:ln/>
        </p:spPr>
        <p:txBody>
          <a:bodyPr wrap="square" lIns="0" tIns="0" rIns="0" bIns="0" rtlCol="0" anchor="t"/>
          <a:lstStyle/>
          <a:p>
            <a:pPr marL="0" indent="0" algn="just">
              <a:lnSpc>
                <a:spcPts val="2100"/>
              </a:lnSpc>
              <a:buNone/>
            </a:pPr>
            <a:r>
              <a:rPr lang="en-US" sz="1300" dirty="0">
                <a:solidFill>
                  <a:srgbClr val="DAD1E6"/>
                </a:solidFill>
                <a:latin typeface="Fira Sans" pitchFamily="34" charset="0"/>
                <a:ea typeface="Fira Sans" pitchFamily="34" charset="-122"/>
                <a:cs typeface="Fira Sans" pitchFamily="34" charset="-120"/>
              </a:rPr>
              <a:t>Los generadores de cuestionarios de IA pueden recopilar datos sobre el desempeño de los estudiantes y proporcionar análisis y recomendaciones para mejorar el aprendizaje.</a:t>
            </a:r>
            <a:endParaRPr lang="en-US" sz="1300" dirty="0"/>
          </a:p>
        </p:txBody>
      </p:sp>
      <p:sp>
        <p:nvSpPr>
          <p:cNvPr id="14" name="Shape 11"/>
          <p:cNvSpPr/>
          <p:nvPr/>
        </p:nvSpPr>
        <p:spPr>
          <a:xfrm>
            <a:off x="600551" y="6998375"/>
            <a:ext cx="13429298" cy="760333"/>
          </a:xfrm>
          <a:prstGeom prst="rect">
            <a:avLst/>
          </a:prstGeom>
          <a:solidFill>
            <a:srgbClr val="000000">
              <a:alpha val="4000"/>
            </a:srgbClr>
          </a:solidFill>
          <a:ln/>
        </p:spPr>
        <p:txBody>
          <a:bodyPr/>
          <a:lstStyle/>
          <a:p>
            <a:endParaRPr lang="es-ES"/>
          </a:p>
        </p:txBody>
      </p:sp>
      <p:sp>
        <p:nvSpPr>
          <p:cNvPr id="15" name="Text 12"/>
          <p:cNvSpPr/>
          <p:nvPr/>
        </p:nvSpPr>
        <p:spPr>
          <a:xfrm>
            <a:off x="769977" y="7107555"/>
            <a:ext cx="6371987" cy="270986"/>
          </a:xfrm>
          <a:prstGeom prst="rect">
            <a:avLst/>
          </a:prstGeom>
          <a:noFill/>
          <a:ln/>
        </p:spPr>
        <p:txBody>
          <a:bodyPr wrap="none" lIns="0" tIns="0" rIns="0" bIns="0" rtlCol="0" anchor="t"/>
          <a:lstStyle/>
          <a:p>
            <a:pPr marL="0" indent="0">
              <a:lnSpc>
                <a:spcPts val="2100"/>
              </a:lnSpc>
              <a:buNone/>
            </a:pPr>
            <a:r>
              <a:rPr lang="en-US" sz="1300" dirty="0">
                <a:solidFill>
                  <a:srgbClr val="DAD1E6"/>
                </a:solidFill>
                <a:latin typeface="Fira Sans" pitchFamily="34" charset="0"/>
                <a:ea typeface="Fira Sans" pitchFamily="34" charset="-122"/>
                <a:cs typeface="Fira Sans" pitchFamily="34" charset="-120"/>
              </a:rPr>
              <a:t>Generación de preguntas</a:t>
            </a:r>
            <a:endParaRPr lang="en-US" sz="1300" dirty="0"/>
          </a:p>
        </p:txBody>
      </p:sp>
      <p:sp>
        <p:nvSpPr>
          <p:cNvPr id="16" name="Text 13"/>
          <p:cNvSpPr/>
          <p:nvPr/>
        </p:nvSpPr>
        <p:spPr>
          <a:xfrm>
            <a:off x="7488436" y="7107555"/>
            <a:ext cx="6371987" cy="541972"/>
          </a:xfrm>
          <a:prstGeom prst="rect">
            <a:avLst/>
          </a:prstGeom>
          <a:noFill/>
          <a:ln/>
        </p:spPr>
        <p:txBody>
          <a:bodyPr wrap="square" lIns="0" tIns="0" rIns="0" bIns="0" rtlCol="0" anchor="t"/>
          <a:lstStyle/>
          <a:p>
            <a:pPr marL="0" indent="0" algn="just">
              <a:lnSpc>
                <a:spcPts val="2100"/>
              </a:lnSpc>
              <a:buNone/>
            </a:pPr>
            <a:r>
              <a:rPr lang="en-US" sz="1300" dirty="0">
                <a:solidFill>
                  <a:srgbClr val="DAD1E6"/>
                </a:solidFill>
                <a:latin typeface="Fira Sans" pitchFamily="34" charset="0"/>
                <a:ea typeface="Fira Sans" pitchFamily="34" charset="-122"/>
                <a:cs typeface="Fira Sans" pitchFamily="34" charset="-120"/>
              </a:rPr>
              <a:t>Algunas herramientas pueden crear automáticamente preguntas de examen basadas en los objetivos de aprendizaje y el contenido de la lección.</a:t>
            </a:r>
            <a:endParaRPr lang="en-US" sz="13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p:nvPr/>
        </p:nvSpPr>
        <p:spPr>
          <a:xfrm>
            <a:off x="689490" y="541734"/>
            <a:ext cx="10692383" cy="1231344"/>
          </a:xfrm>
          <a:prstGeom prst="rect">
            <a:avLst/>
          </a:prstGeom>
          <a:noFill/>
          <a:ln/>
        </p:spPr>
        <p:txBody>
          <a:bodyPr wrap="square" lIns="0" tIns="0" rIns="0" bIns="0" rtlCol="0" anchor="t"/>
          <a:lstStyle/>
          <a:p>
            <a:pPr marL="0" indent="0">
              <a:lnSpc>
                <a:spcPts val="4800"/>
              </a:lnSpc>
              <a:buNone/>
            </a:pPr>
            <a:r>
              <a:rPr lang="en-US" sz="3850" b="1" dirty="0">
                <a:solidFill>
                  <a:srgbClr val="F94CAF"/>
                </a:solidFill>
                <a:latin typeface="Inconsolata" pitchFamily="34" charset="0"/>
                <a:ea typeface="Inconsolata" pitchFamily="34" charset="-122"/>
                <a:cs typeface="Inconsolata" pitchFamily="34" charset="-120"/>
              </a:rPr>
              <a:t>Conclusión: Implementar la IA en Educación</a:t>
            </a:r>
            <a:endParaRPr lang="en-US" sz="3850" dirty="0"/>
          </a:p>
        </p:txBody>
      </p:sp>
      <p:pic>
        <p:nvPicPr>
          <p:cNvPr id="14" name="Imagen 13" descr="Personas en el publico&#10;&#10;Descripción generada automáticamente con confianza media">
            <a:extLst>
              <a:ext uri="{FF2B5EF4-FFF2-40B4-BE49-F238E27FC236}">
                <a16:creationId xmlns:a16="http://schemas.microsoft.com/office/drawing/2014/main" id="{535AF57C-1945-079C-CBE1-14FE325108D6}"/>
              </a:ext>
            </a:extLst>
          </p:cNvPr>
          <p:cNvPicPr>
            <a:picLocks noChangeAspect="1"/>
          </p:cNvPicPr>
          <p:nvPr/>
        </p:nvPicPr>
        <p:blipFill>
          <a:blip r:embed="rId4"/>
          <a:stretch>
            <a:fillRect/>
          </a:stretch>
        </p:blipFill>
        <p:spPr>
          <a:xfrm>
            <a:off x="10201506" y="5584670"/>
            <a:ext cx="3587957" cy="2018226"/>
          </a:xfrm>
          <a:prstGeom prst="rect">
            <a:avLst/>
          </a:prstGeom>
        </p:spPr>
      </p:pic>
      <p:pic>
        <p:nvPicPr>
          <p:cNvPr id="16" name="Imagen 15" descr="Un grupo de personas de pie&#10;&#10;Descripción generada automáticamente con confianza media">
            <a:extLst>
              <a:ext uri="{FF2B5EF4-FFF2-40B4-BE49-F238E27FC236}">
                <a16:creationId xmlns:a16="http://schemas.microsoft.com/office/drawing/2014/main" id="{12DA0502-EA34-640B-97DF-7E66996D44CF}"/>
              </a:ext>
            </a:extLst>
          </p:cNvPr>
          <p:cNvPicPr>
            <a:picLocks noChangeAspect="1"/>
          </p:cNvPicPr>
          <p:nvPr/>
        </p:nvPicPr>
        <p:blipFill>
          <a:blip r:embed="rId5"/>
          <a:stretch>
            <a:fillRect/>
          </a:stretch>
        </p:blipFill>
        <p:spPr>
          <a:xfrm>
            <a:off x="10130590" y="2448614"/>
            <a:ext cx="3509890" cy="2632418"/>
          </a:xfrm>
          <a:prstGeom prst="rect">
            <a:avLst/>
          </a:prstGeom>
        </p:spPr>
      </p:pic>
      <p:pic>
        <p:nvPicPr>
          <p:cNvPr id="4" name="Elementos multimedia en línea 3" title="Difusión Noelia">
            <a:hlinkClick r:id="" action="ppaction://media"/>
            <a:extLst>
              <a:ext uri="{FF2B5EF4-FFF2-40B4-BE49-F238E27FC236}">
                <a16:creationId xmlns:a16="http://schemas.microsoft.com/office/drawing/2014/main" id="{480A8668-CDE4-1886-76E1-769E36F6D45C}"/>
              </a:ext>
            </a:extLst>
          </p:cNvPr>
          <p:cNvPicPr>
            <a:picLocks noRot="1" noChangeAspect="1"/>
          </p:cNvPicPr>
          <p:nvPr>
            <a:videoFile r:link="rId1"/>
          </p:nvPr>
        </p:nvPicPr>
        <p:blipFill>
          <a:blip r:embed="rId6"/>
          <a:stretch>
            <a:fillRect/>
          </a:stretch>
        </p:blipFill>
        <p:spPr>
          <a:xfrm>
            <a:off x="998342" y="1398522"/>
            <a:ext cx="8777288" cy="6583363"/>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664</TotalTime>
  <Words>1179</Words>
  <Application>Microsoft Office PowerPoint</Application>
  <PresentationFormat>Personalizado</PresentationFormat>
  <Paragraphs>106</Paragraphs>
  <Slides>12</Slides>
  <Notes>12</Notes>
  <HiddenSlides>0</HiddenSlides>
  <MMClips>1</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12</vt:i4>
      </vt:variant>
    </vt:vector>
  </HeadingPairs>
  <TitlesOfParts>
    <vt:vector size="18" baseType="lpstr">
      <vt:lpstr>Times New Roman</vt:lpstr>
      <vt:lpstr>Fira Sans</vt:lpstr>
      <vt:lpstr>Verdana</vt:lpstr>
      <vt:lpstr>Inconsolata</vt:lpstr>
      <vt:lpstr>Arial</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NOELIA PRADA VICENTE</cp:lastModifiedBy>
  <cp:revision>20</cp:revision>
  <dcterms:created xsi:type="dcterms:W3CDTF">2024-09-06T08:33:14Z</dcterms:created>
  <dcterms:modified xsi:type="dcterms:W3CDTF">2024-09-07T09:12:08Z</dcterms:modified>
</cp:coreProperties>
</file>