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0" r:id="rId2"/>
    <p:sldId id="281" r:id="rId3"/>
    <p:sldId id="284" r:id="rId4"/>
    <p:sldId id="285" r:id="rId5"/>
    <p:sldId id="286" r:id="rId6"/>
    <p:sldId id="289" r:id="rId7"/>
    <p:sldId id="293" r:id="rId8"/>
    <p:sldId id="292" r:id="rId9"/>
    <p:sldId id="294" r:id="rId10"/>
    <p:sldId id="295" r:id="rId11"/>
    <p:sldId id="296" r:id="rId12"/>
    <p:sldId id="298" r:id="rId13"/>
    <p:sldId id="301" r:id="rId14"/>
    <p:sldId id="302" r:id="rId15"/>
    <p:sldId id="311" r:id="rId16"/>
    <p:sldId id="313" r:id="rId17"/>
    <p:sldId id="316" r:id="rId18"/>
    <p:sldId id="317" r:id="rId19"/>
    <p:sldId id="320" r:id="rId20"/>
    <p:sldId id="260" r:id="rId21"/>
    <p:sldId id="321" r:id="rId22"/>
    <p:sldId id="279" r:id="rId23"/>
    <p:sldId id="264" r:id="rId24"/>
    <p:sldId id="266" r:id="rId25"/>
    <p:sldId id="269" r:id="rId26"/>
    <p:sldId id="322" r:id="rId27"/>
    <p:sldId id="324" r:id="rId28"/>
    <p:sldId id="325" r:id="rId29"/>
    <p:sldId id="328" r:id="rId30"/>
    <p:sldId id="329" r:id="rId31"/>
  </p:sldIdLst>
  <p:sldSz cx="9144000" cy="6858000" type="screen4x3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53094-0BE1-4BC9-BFC0-9FB23E74AC05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54632BCC-3BAC-49A5-8ECF-896FD38BF7EF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pPr marL="355600" indent="-355600" algn="ctr"/>
          <a:r>
            <a:rPr lang="es-ES" sz="3200" b="0" i="0" dirty="0" smtClean="0">
              <a:latin typeface="Calibri" panose="020F0502020204030204" pitchFamily="34" charset="0"/>
              <a:cs typeface="Calibri" panose="020F0502020204030204" pitchFamily="34" charset="0"/>
            </a:rPr>
            <a:t>Facilitar la escolarización de 3.600 niños y niñas que no tienen acceso a la </a:t>
          </a:r>
          <a:r>
            <a:rPr lang="es-ES" sz="3200" b="0" i="0" smtClean="0">
              <a:latin typeface="Calibri" panose="020F0502020204030204" pitchFamily="34" charset="0"/>
              <a:cs typeface="Calibri" panose="020F0502020204030204" pitchFamily="34" charset="0"/>
            </a:rPr>
            <a:t>enseñanza. </a:t>
          </a:r>
          <a:endParaRPr lang="es-ES" sz="3200" b="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6693C2A-550A-41B4-8C03-94C12DA02D49}" type="sibTrans" cxnId="{0801E583-CD79-4EEE-9348-2AB4297B6254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F07EC3EE-5265-4728-B94E-FA6E8FBC8458}" type="parTrans" cxnId="{0801E583-CD79-4EEE-9348-2AB4297B6254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86CB583E-9442-4236-9D1C-0FB36B12FE4A}">
      <dgm:prSet phldrT="[Texto]" custT="1"/>
      <dgm:spPr/>
      <dgm:t>
        <a:bodyPr/>
        <a:lstStyle/>
        <a:p>
          <a:pPr marL="273050" indent="-273050" algn="ctr"/>
          <a:r>
            <a:rPr lang="es-ES" sz="3200" dirty="0" smtClean="0">
              <a:latin typeface="Calibri" panose="020F0502020204030204" pitchFamily="34" charset="0"/>
              <a:cs typeface="Calibri" panose="020F0502020204030204" pitchFamily="34" charset="0"/>
            </a:rPr>
            <a:t>Mejorar el equipamiento de todas las clases y de los internados de niños y niñas</a:t>
          </a:r>
          <a:endParaRPr lang="es-ES" sz="3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AC517D-1186-463C-BFA1-72F481EB927C}" type="sibTrans" cxnId="{64E5DFB6-369C-4EFD-B950-7313F48DD9A2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7069669A-7E87-4238-AA3E-596022B84217}" type="parTrans" cxnId="{64E5DFB6-369C-4EFD-B950-7313F48DD9A2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40A2E9EF-B27F-4B4F-9F1B-9DF9CD5D53FB}">
      <dgm:prSet custT="1"/>
      <dgm:spPr/>
      <dgm:t>
        <a:bodyPr/>
        <a:lstStyle/>
        <a:p>
          <a:pPr algn="ctr"/>
          <a:r>
            <a:rPr lang="es-ES_tradnl" sz="3200" dirty="0" smtClean="0">
              <a:latin typeface="Calibri" pitchFamily="34" charset="0"/>
              <a:cs typeface="Calibri" pitchFamily="34" charset="0"/>
            </a:rPr>
            <a:t>Incrementar  la capacitación del profesorado, ofreciéndoles una formación continuada.</a:t>
          </a:r>
          <a:endParaRPr lang="es-ES_tradnl" sz="3200" dirty="0">
            <a:latin typeface="Calibri" pitchFamily="34" charset="0"/>
            <a:cs typeface="Calibri" pitchFamily="34" charset="0"/>
          </a:endParaRPr>
        </a:p>
      </dgm:t>
    </dgm:pt>
    <dgm:pt modelId="{A0FEF7F1-6AA6-4B6F-8F8E-5C74089A62DD}" type="sibTrans" cxnId="{EB920544-919B-4F6E-83C9-6C8FB95DE1B8}">
      <dgm:prSet/>
      <dgm:spPr/>
      <dgm:t>
        <a:bodyPr/>
        <a:lstStyle/>
        <a:p>
          <a:pPr algn="ctr"/>
          <a:endParaRPr lang="es-ES_tradnl" sz="3200">
            <a:latin typeface="Calibri" pitchFamily="34" charset="0"/>
            <a:cs typeface="Calibri" pitchFamily="34" charset="0"/>
          </a:endParaRPr>
        </a:p>
      </dgm:t>
    </dgm:pt>
    <dgm:pt modelId="{4902AB75-737B-4B9A-B5D8-537F0F6BE5DA}" type="parTrans" cxnId="{EB920544-919B-4F6E-83C9-6C8FB95DE1B8}">
      <dgm:prSet/>
      <dgm:spPr/>
      <dgm:t>
        <a:bodyPr/>
        <a:lstStyle/>
        <a:p>
          <a:pPr algn="ctr"/>
          <a:endParaRPr lang="es-ES_tradnl" sz="3200">
            <a:latin typeface="Calibri" pitchFamily="34" charset="0"/>
            <a:cs typeface="Calibri" pitchFamily="34" charset="0"/>
          </a:endParaRPr>
        </a:p>
      </dgm:t>
    </dgm:pt>
    <dgm:pt modelId="{B5D06A72-D932-49CB-A1F9-519FE1E201F4}" type="pres">
      <dgm:prSet presAssocID="{42653094-0BE1-4BC9-BFC0-9FB23E74AC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544A192-C869-4CDF-A8E8-AB9A86E3D5AB}" type="pres">
      <dgm:prSet presAssocID="{54632BCC-3BAC-49A5-8ECF-896FD38BF7E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30301C-A86E-4613-B082-B9A0710782E9}" type="pres">
      <dgm:prSet presAssocID="{96693C2A-550A-41B4-8C03-94C12DA02D49}" presName="spacer" presStyleCnt="0"/>
      <dgm:spPr/>
    </dgm:pt>
    <dgm:pt modelId="{894A6A6E-C08E-4A6F-B1FF-E96D7F644739}" type="pres">
      <dgm:prSet presAssocID="{40A2E9EF-B27F-4B4F-9F1B-9DF9CD5D53F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0A1406-4E20-4806-BCA8-BD8D64390CAF}" type="pres">
      <dgm:prSet presAssocID="{A0FEF7F1-6AA6-4B6F-8F8E-5C74089A62DD}" presName="spacer" presStyleCnt="0"/>
      <dgm:spPr/>
    </dgm:pt>
    <dgm:pt modelId="{7F9864B2-DF6C-40D1-A9BD-4823CA318326}" type="pres">
      <dgm:prSet presAssocID="{86CB583E-9442-4236-9D1C-0FB36B12FE4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4E5DFB6-369C-4EFD-B950-7313F48DD9A2}" srcId="{42653094-0BE1-4BC9-BFC0-9FB23E74AC05}" destId="{86CB583E-9442-4236-9D1C-0FB36B12FE4A}" srcOrd="2" destOrd="0" parTransId="{7069669A-7E87-4238-AA3E-596022B84217}" sibTransId="{45AC517D-1186-463C-BFA1-72F481EB927C}"/>
    <dgm:cxn modelId="{DF7642B2-A0F0-4A0B-ADF5-1DB174E076C3}" type="presOf" srcId="{54632BCC-3BAC-49A5-8ECF-896FD38BF7EF}" destId="{2544A192-C869-4CDF-A8E8-AB9A86E3D5AB}" srcOrd="0" destOrd="0" presId="urn:microsoft.com/office/officeart/2005/8/layout/vList2"/>
    <dgm:cxn modelId="{915CB60B-C289-4A08-A9D0-84498731C884}" type="presOf" srcId="{86CB583E-9442-4236-9D1C-0FB36B12FE4A}" destId="{7F9864B2-DF6C-40D1-A9BD-4823CA318326}" srcOrd="0" destOrd="0" presId="urn:microsoft.com/office/officeart/2005/8/layout/vList2"/>
    <dgm:cxn modelId="{D753694D-F107-4A3F-AF45-2E572DD9B9F7}" type="presOf" srcId="{42653094-0BE1-4BC9-BFC0-9FB23E74AC05}" destId="{B5D06A72-D932-49CB-A1F9-519FE1E201F4}" srcOrd="0" destOrd="0" presId="urn:microsoft.com/office/officeart/2005/8/layout/vList2"/>
    <dgm:cxn modelId="{0801E583-CD79-4EEE-9348-2AB4297B6254}" srcId="{42653094-0BE1-4BC9-BFC0-9FB23E74AC05}" destId="{54632BCC-3BAC-49A5-8ECF-896FD38BF7EF}" srcOrd="0" destOrd="0" parTransId="{F07EC3EE-5265-4728-B94E-FA6E8FBC8458}" sibTransId="{96693C2A-550A-41B4-8C03-94C12DA02D49}"/>
    <dgm:cxn modelId="{EB920544-919B-4F6E-83C9-6C8FB95DE1B8}" srcId="{42653094-0BE1-4BC9-BFC0-9FB23E74AC05}" destId="{40A2E9EF-B27F-4B4F-9F1B-9DF9CD5D53FB}" srcOrd="1" destOrd="0" parTransId="{4902AB75-737B-4B9A-B5D8-537F0F6BE5DA}" sibTransId="{A0FEF7F1-6AA6-4B6F-8F8E-5C74089A62DD}"/>
    <dgm:cxn modelId="{324AD8DB-05C9-4F25-9085-F8AEF3DC3607}" type="presOf" srcId="{40A2E9EF-B27F-4B4F-9F1B-9DF9CD5D53FB}" destId="{894A6A6E-C08E-4A6F-B1FF-E96D7F644739}" srcOrd="0" destOrd="0" presId="urn:microsoft.com/office/officeart/2005/8/layout/vList2"/>
    <dgm:cxn modelId="{B1B85F81-858B-4F0A-AB2D-D9A220B9C9C9}" type="presParOf" srcId="{B5D06A72-D932-49CB-A1F9-519FE1E201F4}" destId="{2544A192-C869-4CDF-A8E8-AB9A86E3D5AB}" srcOrd="0" destOrd="0" presId="urn:microsoft.com/office/officeart/2005/8/layout/vList2"/>
    <dgm:cxn modelId="{C697E76C-6C42-4C63-93EE-46BB0526E026}" type="presParOf" srcId="{B5D06A72-D932-49CB-A1F9-519FE1E201F4}" destId="{8F30301C-A86E-4613-B082-B9A0710782E9}" srcOrd="1" destOrd="0" presId="urn:microsoft.com/office/officeart/2005/8/layout/vList2"/>
    <dgm:cxn modelId="{9BF99504-5930-437F-BDB7-2E6FC0CB255C}" type="presParOf" srcId="{B5D06A72-D932-49CB-A1F9-519FE1E201F4}" destId="{894A6A6E-C08E-4A6F-B1FF-E96D7F644739}" srcOrd="2" destOrd="0" presId="urn:microsoft.com/office/officeart/2005/8/layout/vList2"/>
    <dgm:cxn modelId="{288FEC5F-C31E-4A57-90DA-DFF8A547C993}" type="presParOf" srcId="{B5D06A72-D932-49CB-A1F9-519FE1E201F4}" destId="{680A1406-4E20-4806-BCA8-BD8D64390CAF}" srcOrd="3" destOrd="0" presId="urn:microsoft.com/office/officeart/2005/8/layout/vList2"/>
    <dgm:cxn modelId="{695B065B-E487-4FB3-B54D-68DE3CB33632}" type="presParOf" srcId="{B5D06A72-D932-49CB-A1F9-519FE1E201F4}" destId="{7F9864B2-DF6C-40D1-A9BD-4823CA31832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53094-0BE1-4BC9-BFC0-9FB23E74AC05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86CB583E-9442-4236-9D1C-0FB36B12FE4A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273050" indent="-273050" algn="ctr"/>
          <a:r>
            <a:rPr lang="es-ES" sz="3200" dirty="0" smtClean="0">
              <a:latin typeface="Calibri" panose="020F0502020204030204" pitchFamily="34" charset="0"/>
              <a:cs typeface="Calibri" panose="020F0502020204030204" pitchFamily="34" charset="0"/>
            </a:rPr>
            <a:t>Comprar pupitres suficientes, para 35 clases que carecen de equipamiento, y mobiliario para los internados </a:t>
          </a:r>
          <a:endParaRPr lang="es-ES" sz="3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69669A-7E87-4238-AA3E-596022B84217}" type="parTrans" cxnId="{64E5DFB6-369C-4EFD-B950-7313F48DD9A2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45AC517D-1186-463C-BFA1-72F481EB927C}" type="sibTrans" cxnId="{64E5DFB6-369C-4EFD-B950-7313F48DD9A2}">
      <dgm:prSet/>
      <dgm:spPr/>
      <dgm:t>
        <a:bodyPr/>
        <a:lstStyle/>
        <a:p>
          <a:pPr algn="ctr"/>
          <a:endParaRPr lang="es-ES" sz="3200">
            <a:latin typeface="Calibri" pitchFamily="34" charset="0"/>
            <a:cs typeface="Calibri" pitchFamily="34" charset="0"/>
          </a:endParaRPr>
        </a:p>
      </dgm:t>
    </dgm:pt>
    <dgm:pt modelId="{40A2E9EF-B27F-4B4F-9F1B-9DF9CD5D53F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s-ES_tradnl" sz="3200" dirty="0" smtClean="0">
              <a:latin typeface="Calibri" pitchFamily="34" charset="0"/>
              <a:cs typeface="Calibri" pitchFamily="34" charset="0"/>
            </a:rPr>
            <a:t>Acondicionar una sala para la formación permanente de los profesores</a:t>
          </a:r>
          <a:endParaRPr lang="es-ES_tradnl" sz="3200" dirty="0">
            <a:latin typeface="Calibri" pitchFamily="34" charset="0"/>
            <a:cs typeface="Calibri" pitchFamily="34" charset="0"/>
          </a:endParaRPr>
        </a:p>
      </dgm:t>
    </dgm:pt>
    <dgm:pt modelId="{A0FEF7F1-6AA6-4B6F-8F8E-5C74089A62DD}" type="sibTrans" cxnId="{EB920544-919B-4F6E-83C9-6C8FB95DE1B8}">
      <dgm:prSet/>
      <dgm:spPr/>
      <dgm:t>
        <a:bodyPr/>
        <a:lstStyle/>
        <a:p>
          <a:pPr algn="ctr"/>
          <a:endParaRPr lang="es-ES_tradnl" sz="3200">
            <a:latin typeface="Calibri" pitchFamily="34" charset="0"/>
            <a:cs typeface="Calibri" pitchFamily="34" charset="0"/>
          </a:endParaRPr>
        </a:p>
      </dgm:t>
    </dgm:pt>
    <dgm:pt modelId="{4902AB75-737B-4B9A-B5D8-537F0F6BE5DA}" type="parTrans" cxnId="{EB920544-919B-4F6E-83C9-6C8FB95DE1B8}">
      <dgm:prSet/>
      <dgm:spPr/>
      <dgm:t>
        <a:bodyPr/>
        <a:lstStyle/>
        <a:p>
          <a:pPr algn="ctr"/>
          <a:endParaRPr lang="es-ES_tradnl" sz="3200">
            <a:latin typeface="Calibri" pitchFamily="34" charset="0"/>
            <a:cs typeface="Calibri" pitchFamily="34" charset="0"/>
          </a:endParaRPr>
        </a:p>
      </dgm:t>
    </dgm:pt>
    <dgm:pt modelId="{B5D06A72-D932-49CB-A1F9-519FE1E201F4}" type="pres">
      <dgm:prSet presAssocID="{42653094-0BE1-4BC9-BFC0-9FB23E74AC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94A6A6E-C08E-4A6F-B1FF-E96D7F644739}" type="pres">
      <dgm:prSet presAssocID="{40A2E9EF-B27F-4B4F-9F1B-9DF9CD5D53FB}" presName="parentText" presStyleLbl="node1" presStyleIdx="0" presStyleCnt="2" custLinFactY="-10719" custLinFactNeighborX="-90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0A1406-4E20-4806-BCA8-BD8D64390CAF}" type="pres">
      <dgm:prSet presAssocID="{A0FEF7F1-6AA6-4B6F-8F8E-5C74089A62DD}" presName="spacer" presStyleCnt="0"/>
      <dgm:spPr/>
    </dgm:pt>
    <dgm:pt modelId="{7F9864B2-DF6C-40D1-A9BD-4823CA318326}" type="pres">
      <dgm:prSet presAssocID="{86CB583E-9442-4236-9D1C-0FB36B12FE4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4E5DFB6-369C-4EFD-B950-7313F48DD9A2}" srcId="{42653094-0BE1-4BC9-BFC0-9FB23E74AC05}" destId="{86CB583E-9442-4236-9D1C-0FB36B12FE4A}" srcOrd="1" destOrd="0" parTransId="{7069669A-7E87-4238-AA3E-596022B84217}" sibTransId="{45AC517D-1186-463C-BFA1-72F481EB927C}"/>
    <dgm:cxn modelId="{304F1618-7CD4-4EDD-BF3C-FBE9FE080B88}" type="presOf" srcId="{40A2E9EF-B27F-4B4F-9F1B-9DF9CD5D53FB}" destId="{894A6A6E-C08E-4A6F-B1FF-E96D7F644739}" srcOrd="0" destOrd="0" presId="urn:microsoft.com/office/officeart/2005/8/layout/vList2"/>
    <dgm:cxn modelId="{8440FCDC-EA86-4FE6-8FA1-E43B1F8B93F1}" type="presOf" srcId="{42653094-0BE1-4BC9-BFC0-9FB23E74AC05}" destId="{B5D06A72-D932-49CB-A1F9-519FE1E201F4}" srcOrd="0" destOrd="0" presId="urn:microsoft.com/office/officeart/2005/8/layout/vList2"/>
    <dgm:cxn modelId="{EB920544-919B-4F6E-83C9-6C8FB95DE1B8}" srcId="{42653094-0BE1-4BC9-BFC0-9FB23E74AC05}" destId="{40A2E9EF-B27F-4B4F-9F1B-9DF9CD5D53FB}" srcOrd="0" destOrd="0" parTransId="{4902AB75-737B-4B9A-B5D8-537F0F6BE5DA}" sibTransId="{A0FEF7F1-6AA6-4B6F-8F8E-5C74089A62DD}"/>
    <dgm:cxn modelId="{657B01FA-BB0C-4F56-B5A1-57239E840F7D}" type="presOf" srcId="{86CB583E-9442-4236-9D1C-0FB36B12FE4A}" destId="{7F9864B2-DF6C-40D1-A9BD-4823CA318326}" srcOrd="0" destOrd="0" presId="urn:microsoft.com/office/officeart/2005/8/layout/vList2"/>
    <dgm:cxn modelId="{1BFECE0C-B244-4C13-AFCB-9E115AA0D02E}" type="presParOf" srcId="{B5D06A72-D932-49CB-A1F9-519FE1E201F4}" destId="{894A6A6E-C08E-4A6F-B1FF-E96D7F644739}" srcOrd="0" destOrd="0" presId="urn:microsoft.com/office/officeart/2005/8/layout/vList2"/>
    <dgm:cxn modelId="{611D0743-4725-4465-97B2-514C04D4663D}" type="presParOf" srcId="{B5D06A72-D932-49CB-A1F9-519FE1E201F4}" destId="{680A1406-4E20-4806-BCA8-BD8D64390CAF}" srcOrd="1" destOrd="0" presId="urn:microsoft.com/office/officeart/2005/8/layout/vList2"/>
    <dgm:cxn modelId="{07C0F407-2D54-420C-AA5A-5149B6614092}" type="presParOf" srcId="{B5D06A72-D932-49CB-A1F9-519FE1E201F4}" destId="{7F9864B2-DF6C-40D1-A9BD-4823CA31832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4A192-C869-4CDF-A8E8-AB9A86E3D5AB}">
      <dsp:nvSpPr>
        <dsp:cNvPr id="0" name=""/>
        <dsp:cNvSpPr/>
      </dsp:nvSpPr>
      <dsp:spPr>
        <a:xfrm>
          <a:off x="0" y="465812"/>
          <a:ext cx="7931224" cy="1292850"/>
        </a:xfrm>
        <a:prstGeom prst="round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355600" lvl="0" indent="-35560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0" i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Facilitar la escolarización de 3.600 niños y niñas que no tienen acceso a la </a:t>
          </a:r>
          <a:r>
            <a:rPr lang="es-ES" sz="3200" b="0" i="0" kern="1200" smtClean="0">
              <a:latin typeface="Calibri" panose="020F0502020204030204" pitchFamily="34" charset="0"/>
              <a:cs typeface="Calibri" panose="020F0502020204030204" pitchFamily="34" charset="0"/>
            </a:rPr>
            <a:t>enseñanza. </a:t>
          </a:r>
          <a:endParaRPr lang="es-ES" sz="3200" b="0" i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112" y="528924"/>
        <a:ext cx="7805000" cy="1166626"/>
      </dsp:txXfrm>
    </dsp:sp>
    <dsp:sp modelId="{894A6A6E-C08E-4A6F-B1FF-E96D7F644739}">
      <dsp:nvSpPr>
        <dsp:cNvPr id="0" name=""/>
        <dsp:cNvSpPr/>
      </dsp:nvSpPr>
      <dsp:spPr>
        <a:xfrm>
          <a:off x="0" y="1945862"/>
          <a:ext cx="7931224" cy="12928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smtClean="0">
              <a:latin typeface="Calibri" pitchFamily="34" charset="0"/>
              <a:cs typeface="Calibri" pitchFamily="34" charset="0"/>
            </a:rPr>
            <a:t>Incrementar  la capacitación del profesorado, ofreciéndoles una formación continuada.</a:t>
          </a:r>
          <a:endParaRPr lang="es-ES_tradnl" sz="3200" kern="1200" dirty="0">
            <a:latin typeface="Calibri" pitchFamily="34" charset="0"/>
            <a:cs typeface="Calibri" pitchFamily="34" charset="0"/>
          </a:endParaRPr>
        </a:p>
      </dsp:txBody>
      <dsp:txXfrm>
        <a:off x="63112" y="2008974"/>
        <a:ext cx="7805000" cy="1166626"/>
      </dsp:txXfrm>
    </dsp:sp>
    <dsp:sp modelId="{7F9864B2-DF6C-40D1-A9BD-4823CA318326}">
      <dsp:nvSpPr>
        <dsp:cNvPr id="0" name=""/>
        <dsp:cNvSpPr/>
      </dsp:nvSpPr>
      <dsp:spPr>
        <a:xfrm>
          <a:off x="0" y="3425913"/>
          <a:ext cx="7931224" cy="12928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73050" lvl="0" indent="-27305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Mejorar el equipamiento de todas las clases y de los internados de niños y niñas</a:t>
          </a:r>
          <a:endParaRPr lang="es-ES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112" y="3489025"/>
        <a:ext cx="7805000" cy="1166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A6A6E-C08E-4A6F-B1FF-E96D7F644739}">
      <dsp:nvSpPr>
        <dsp:cNvPr id="0" name=""/>
        <dsp:cNvSpPr/>
      </dsp:nvSpPr>
      <dsp:spPr>
        <a:xfrm>
          <a:off x="0" y="360045"/>
          <a:ext cx="7931224" cy="1762518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smtClean="0">
              <a:latin typeface="Calibri" pitchFamily="34" charset="0"/>
              <a:cs typeface="Calibri" pitchFamily="34" charset="0"/>
            </a:rPr>
            <a:t>Acondicionar una sala para la formación permanente de los profesores</a:t>
          </a:r>
          <a:endParaRPr lang="es-ES_tradnl" sz="3200" kern="1200" dirty="0">
            <a:latin typeface="Calibri" pitchFamily="34" charset="0"/>
            <a:cs typeface="Calibri" pitchFamily="34" charset="0"/>
          </a:endParaRPr>
        </a:p>
      </dsp:txBody>
      <dsp:txXfrm>
        <a:off x="86039" y="446084"/>
        <a:ext cx="7759146" cy="1590440"/>
      </dsp:txXfrm>
    </dsp:sp>
    <dsp:sp modelId="{7F9864B2-DF6C-40D1-A9BD-4823CA318326}">
      <dsp:nvSpPr>
        <dsp:cNvPr id="0" name=""/>
        <dsp:cNvSpPr/>
      </dsp:nvSpPr>
      <dsp:spPr>
        <a:xfrm>
          <a:off x="0" y="2685888"/>
          <a:ext cx="7931224" cy="1762518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73050" lvl="0" indent="-27305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Comprar pupitres suficientes, para 35 clases que carecen de equipamiento, y mobiliario para los internados </a:t>
          </a:r>
          <a:endParaRPr lang="es-ES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039" y="2771927"/>
        <a:ext cx="7759146" cy="1590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89044-16A4-46E7-8540-ADF7B44B5595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B0FCB-A8F5-4AC6-B2E3-D562D02712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074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E6CD5-455E-4DF5-A2DB-3E3F6D52987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65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223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314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85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88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11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427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86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45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13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592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5E95B-9491-4D7D-A2CA-89FE452A96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743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EAAF5-38F2-4B2A-BDDD-314B94362481}" type="datetimeFigureOut">
              <a:rPr lang="es-ES" smtClean="0"/>
              <a:t>05/05/2024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4F269-B6DA-4816-B14A-E60C5DD5F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25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FGV\Desktop\CALENDARIO 2023\Calendario 2023\Cabeceraweb_75movi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0602" y="561139"/>
            <a:ext cx="3024336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79512" y="548680"/>
            <a:ext cx="5328592" cy="4013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endParaRPr lang="es-ES" dirty="0">
              <a:solidFill>
                <a:schemeClr val="accent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  <a:p>
            <a:pPr algn="ctr"/>
            <a:r>
              <a:rPr lang="es-ES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 DE MEJORA DE LAS COMPETENCIAS DEL SISTEMA ESCOLAR DE KILELA BALANDA</a:t>
            </a:r>
          </a:p>
          <a:p>
            <a:pPr algn="ctr"/>
            <a:r>
              <a:rPr lang="es-ES" sz="2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(2022)</a:t>
            </a:r>
            <a:r>
              <a:rPr lang="es-ES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endParaRPr lang="es-ES" dirty="0">
              <a:solidFill>
                <a:schemeClr val="accent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2" descr="C:\Users\FGV\Desktop\Caritas Lubumbash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5157192"/>
            <a:ext cx="467677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 descr="D:\IMAGENES\Documentos\LOGO CARITAS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094720"/>
            <a:ext cx="2664295" cy="2358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99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IMAGENES\Mapas Congo\Mapa de Afric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3534" y="0"/>
            <a:ext cx="5804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70218" y="1916832"/>
            <a:ext cx="33446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DÓNDE SE </a:t>
            </a:r>
          </a:p>
          <a:p>
            <a:pPr algn="ctr">
              <a:lnSpc>
                <a:spcPct val="150000"/>
              </a:lnSpc>
            </a:pPr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DESARROLLA</a:t>
            </a:r>
          </a:p>
          <a:p>
            <a:pPr algn="ctr">
              <a:lnSpc>
                <a:spcPct val="150000"/>
              </a:lnSpc>
            </a:pPr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 PROYECTO</a:t>
            </a:r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5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18726"/>
            <a:ext cx="9232123" cy="5539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55776" y="40466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KILELA BALANDA</a:t>
            </a:r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3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83568" y="888336"/>
            <a:ext cx="3960440" cy="941796"/>
          </a:xfrm>
          <a:prstGeom prst="rect">
            <a:avLst/>
          </a:prstGeom>
          <a:noFill/>
          <a:ln w="28575">
            <a:solidFill>
              <a:schemeClr val="bg2"/>
            </a:solidFill>
            <a:prstDash val="lgDash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Un territorio de  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/>
              </a:rPr>
              <a:t>10.000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Calibri"/>
              </a:rPr>
              <a:t>km</a:t>
            </a:r>
            <a:r>
              <a:rPr lang="es-ES" sz="2400" b="1" baseline="300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Calibri"/>
              </a:rPr>
              <a:t>2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Calibri"/>
              </a:rPr>
              <a:t>de sabana arbolada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+mj-lt"/>
              <a:ea typeface="Calibri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066810" y="888336"/>
            <a:ext cx="3776760" cy="978729"/>
          </a:xfrm>
          <a:prstGeom prst="rect">
            <a:avLst/>
          </a:prstGeom>
          <a:noFill/>
          <a:ln w="28575">
            <a:solidFill>
              <a:schemeClr val="bg2"/>
            </a:solidFill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s-ES" sz="24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34 núcleos de población. 60.000 habitantes</a:t>
            </a:r>
            <a:endParaRPr lang="es-MX" sz="24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098" name="Picture 2" descr="D:\IMAGENES\CONGO 2009\CONGO 2009 I\IMG_01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234" y="2276872"/>
            <a:ext cx="4224428" cy="31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2301915"/>
            <a:ext cx="4191323" cy="314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71626" y="5692606"/>
            <a:ext cx="5480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Más de 7.000 niños y niñas sin escolarizar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4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0752" y="404664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b="1" dirty="0" smtClean="0">
                <a:solidFill>
                  <a:srgbClr val="0070C0"/>
                </a:solidFill>
              </a:rPr>
              <a:t>Historia del proyecto:</a:t>
            </a:r>
            <a:br>
              <a:rPr lang="es-ES" sz="5400" b="1" dirty="0" smtClean="0">
                <a:solidFill>
                  <a:srgbClr val="0070C0"/>
                </a:solidFill>
              </a:rPr>
            </a:br>
            <a:r>
              <a:rPr lang="es-ES" sz="4000" dirty="0" smtClean="0">
                <a:solidFill>
                  <a:srgbClr val="0070C0"/>
                </a:solidFill>
              </a:rPr>
              <a:t>Sembrando  juntos desde hace 58 años </a:t>
            </a:r>
            <a:r>
              <a:rPr lang="es-ES" sz="3100" dirty="0" smtClean="0">
                <a:solidFill>
                  <a:srgbClr val="0070C0"/>
                </a:solidFill>
              </a:rPr>
              <a:t>(1964- 2022) </a:t>
            </a:r>
            <a:endParaRPr lang="es-ES" sz="31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1432" y="1844824"/>
            <a:ext cx="8077200" cy="1499616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s-E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580112" y="5621178"/>
            <a:ext cx="305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Catedral de Lubumbashi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4472456" y="4941168"/>
            <a:ext cx="213793" cy="276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651" y="2572698"/>
            <a:ext cx="4022056" cy="3016542"/>
          </a:xfrm>
          <a:prstGeom prst="rect">
            <a:avLst/>
          </a:prstGeom>
        </p:spPr>
      </p:pic>
      <p:pic>
        <p:nvPicPr>
          <p:cNvPr id="10" name="9 Imagen" descr="DSCN15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741" y="2564904"/>
            <a:ext cx="45067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1043608" y="5760004"/>
            <a:ext cx="305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Catedral de Astorga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894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61912"/>
            <a:ext cx="7153716" cy="4841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2915816" y="5157192"/>
            <a:ext cx="42484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La escuela de Kikuyo en 1967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75026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AGENES\Histoire de Kilela en images\HISTORIA FOTOGRAFICA KILELA\MUKUMBI 0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147" y="77726"/>
            <a:ext cx="558269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4906969" cy="32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516216" y="980728"/>
            <a:ext cx="226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Shamalenge </a:t>
            </a:r>
          </a:p>
          <a:p>
            <a:pPr algn="ctr"/>
            <a:r>
              <a:rPr lang="es-ES" sz="3200" b="1" dirty="0" smtClean="0"/>
              <a:t>1968</a:t>
            </a:r>
            <a:endParaRPr lang="es-ES" sz="32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23528" y="530120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Sunsameno  1969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28159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539552" y="620688"/>
            <a:ext cx="8229600" cy="576064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NUESTRA OBSESIÓN: LAS ESCUELAS</a:t>
            </a:r>
            <a:endParaRPr lang="es-ES" sz="2800" b="1" dirty="0">
              <a:solidFill>
                <a:schemeClr val="bg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39552" y="1628800"/>
            <a:ext cx="8229600" cy="48245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  <a:spcBef>
                <a:spcPct val="20000"/>
              </a:spcBef>
            </a:pPr>
            <a:r>
              <a:rPr lang="es-ES" sz="2600" b="1" dirty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Sin educación no hay </a:t>
            </a:r>
            <a:r>
              <a:rPr lang="es-ES" sz="2600" b="1" dirty="0" smtClean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progreso</a:t>
            </a:r>
            <a:r>
              <a:rPr lang="es-ES" sz="2600" b="1" dirty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.</a:t>
            </a:r>
            <a:endParaRPr lang="es-ES" sz="2600" b="1" dirty="0" smtClean="0">
              <a:solidFill>
                <a:srgbClr val="1F497D">
                  <a:lumMod val="90000"/>
                  <a:lumOff val="10000"/>
                </a:srgbClr>
              </a:solidFill>
              <a:latin typeface="Calibri" panose="020F0502020204030204" pitchFamily="34" charset="0"/>
            </a:endParaRPr>
          </a:p>
          <a:p>
            <a:pPr lvl="0" algn="just">
              <a:lnSpc>
                <a:spcPct val="120000"/>
              </a:lnSpc>
              <a:spcBef>
                <a:spcPct val="20000"/>
              </a:spcBef>
            </a:pPr>
            <a:r>
              <a:rPr lang="es-ES" sz="2600" b="1" dirty="0" smtClean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 Sin educación no se puede mejorar la vida de las personas.</a:t>
            </a:r>
          </a:p>
          <a:p>
            <a:pPr lvl="0" algn="just">
              <a:lnSpc>
                <a:spcPct val="120000"/>
              </a:lnSpc>
              <a:spcBef>
                <a:spcPct val="20000"/>
              </a:spcBef>
            </a:pPr>
            <a:r>
              <a:rPr lang="es-ES" sz="2600" b="1" dirty="0" smtClean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La educación ofrece dignidad a las personas. </a:t>
            </a:r>
          </a:p>
          <a:p>
            <a:pPr lvl="0" algn="just">
              <a:lnSpc>
                <a:spcPct val="120000"/>
              </a:lnSpc>
              <a:spcBef>
                <a:spcPct val="20000"/>
              </a:spcBef>
            </a:pPr>
            <a:r>
              <a:rPr lang="es-ES" sz="2600" b="1" dirty="0" smtClean="0">
                <a:solidFill>
                  <a:srgbClr val="1F497D">
                    <a:lumMod val="90000"/>
                    <a:lumOff val="10000"/>
                  </a:srgbClr>
                </a:solidFill>
                <a:latin typeface="Calibri" panose="020F0502020204030204" pitchFamily="34" charset="0"/>
              </a:rPr>
              <a:t>Los niños sin escolarizar sufren de una profunda humillación.</a:t>
            </a:r>
            <a:endParaRPr lang="es-ES" sz="2600" b="1" dirty="0">
              <a:solidFill>
                <a:srgbClr val="1F497D">
                  <a:lumMod val="90000"/>
                  <a:lumOff val="10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96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ongo 2007 09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0353" y="357576"/>
            <a:ext cx="3951960" cy="29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IMG_018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666" y="3555900"/>
            <a:ext cx="4081301" cy="306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D:\IMAGENES\CONGO 2011- ABRIL\CONGO 2011 I\DSCN196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6333" y="3685078"/>
            <a:ext cx="3908155" cy="293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611560" y="1814809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000" b="1" dirty="0" smtClean="0"/>
              <a:t>2006</a:t>
            </a:r>
            <a:endParaRPr lang="es-ES" sz="20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193268" y="53732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000" b="1" dirty="0" smtClean="0"/>
              <a:t>2010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89451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64" y="404664"/>
            <a:ext cx="8166784" cy="612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27584" y="80709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Escuela de Kabungwe 2006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50405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904156"/>
            <a:ext cx="7553873" cy="566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68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5877272"/>
            <a:ext cx="7427168" cy="652934"/>
          </a:xfrm>
        </p:spPr>
        <p:txBody>
          <a:bodyPr>
            <a:noAutofit/>
          </a:bodyPr>
          <a:lstStyle/>
          <a:p>
            <a:r>
              <a:rPr lang="es-ES" sz="2800" dirty="0" smtClean="0"/>
              <a:t>35 clases construidas entre 2006 y 2010</a:t>
            </a:r>
            <a:endParaRPr lang="es-ES" sz="2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7584" y="332656"/>
            <a:ext cx="7392821" cy="5544616"/>
          </a:xfrm>
          <a:noFill/>
        </p:spPr>
      </p:pic>
    </p:spTree>
    <p:extLst>
      <p:ext uri="{BB962C8B-B14F-4D97-AF65-F5344CB8AC3E}">
        <p14:creationId xmlns:p14="http://schemas.microsoft.com/office/powerpoint/2010/main" val="150438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77416"/>
            <a:ext cx="8229600" cy="519336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Segoe Print" panose="02000600000000000000" pitchFamily="2" charset="0"/>
              </a:rPr>
              <a:t>Plan escolar 2022-2026</a:t>
            </a:r>
            <a:endParaRPr lang="es-ES" sz="3200" b="1" dirty="0">
              <a:solidFill>
                <a:schemeClr val="tx2">
                  <a:lumMod val="90000"/>
                  <a:lumOff val="10000"/>
                </a:schemeClr>
              </a:solidFill>
              <a:latin typeface="Segoe Print" panose="02000600000000000000" pitchFamily="2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93049243"/>
              </p:ext>
            </p:extLst>
          </p:nvPr>
        </p:nvGraphicFramePr>
        <p:xfrm>
          <a:off x="683568" y="1412776"/>
          <a:ext cx="793122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61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77416"/>
            <a:ext cx="8229600" cy="519336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Segoe Print" panose="02000600000000000000" pitchFamily="2" charset="0"/>
              </a:rPr>
              <a:t>Acciones a realizar</a:t>
            </a:r>
            <a:endParaRPr lang="es-ES" sz="3200" b="1" dirty="0">
              <a:solidFill>
                <a:schemeClr val="tx2">
                  <a:lumMod val="90000"/>
                  <a:lumOff val="10000"/>
                </a:schemeClr>
              </a:solidFill>
              <a:latin typeface="Segoe Print" panose="02000600000000000000" pitchFamily="2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757623766"/>
              </p:ext>
            </p:extLst>
          </p:nvPr>
        </p:nvGraphicFramePr>
        <p:xfrm>
          <a:off x="683568" y="1412776"/>
          <a:ext cx="793122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09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04663"/>
            <a:ext cx="8208911" cy="6156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Rectángulo redondeado"/>
          <p:cNvSpPr/>
          <p:nvPr/>
        </p:nvSpPr>
        <p:spPr>
          <a:xfrm>
            <a:off x="2483767" y="1196752"/>
            <a:ext cx="6239193" cy="7200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rgbClr val="7030A0"/>
                </a:solidFill>
              </a:rPr>
              <a:t>3 clases Instituto secundaria</a:t>
            </a:r>
            <a:endParaRPr lang="es-E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827584" y="404665"/>
            <a:ext cx="7272808" cy="7200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rgbClr val="7030A0"/>
                </a:solidFill>
              </a:rPr>
              <a:t>Sala de formación de profesores</a:t>
            </a:r>
            <a:endParaRPr lang="es-ES" sz="3200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340767"/>
            <a:ext cx="6984776" cy="5238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03648" y="256490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0000"/>
                </a:solidFill>
              </a:rPr>
              <a:t>Mayo 2022</a:t>
            </a:r>
            <a:endParaRPr lang="es-E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120066"/>
            <a:ext cx="8650426" cy="640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827584" y="5867980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5 de Noviembre de 2022 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36370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1229579" y="332656"/>
            <a:ext cx="7128792" cy="6480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La precariedad subsiste en Kilela Balanda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952500"/>
            <a:ext cx="7334448" cy="550083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971600" y="1340768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FF00"/>
                </a:solidFill>
              </a:rPr>
              <a:t>Diciembre. Escuela primaria</a:t>
            </a:r>
            <a:endParaRPr lang="es-E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642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8062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202305180941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292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691680" y="609078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3600" b="1" dirty="0" smtClean="0">
              <a:solidFill>
                <a:srgbClr val="0070C0"/>
              </a:solidFill>
            </a:endParaRPr>
          </a:p>
          <a:p>
            <a:r>
              <a:rPr lang="es-ES" sz="3600" b="1" dirty="0" smtClean="0">
                <a:solidFill>
                  <a:srgbClr val="0070C0"/>
                </a:solidFill>
              </a:rPr>
              <a:t>Proyecto a realizar en 2024</a:t>
            </a:r>
          </a:p>
          <a:p>
            <a:r>
              <a:rPr lang="es-ES" dirty="0" smtClean="0">
                <a:solidFill>
                  <a:srgbClr val="0070C0"/>
                </a:solidFill>
              </a:rPr>
              <a:t> 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899592" y="2782574"/>
            <a:ext cx="7200800" cy="2518633"/>
            <a:chOff x="0" y="1945862"/>
            <a:chExt cx="7931224" cy="1292850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1945862"/>
              <a:ext cx="7931224" cy="12928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63112" y="2008974"/>
              <a:ext cx="7805000" cy="11666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200" kern="1200" dirty="0" smtClean="0">
                  <a:latin typeface="Calibri" pitchFamily="34" charset="0"/>
                  <a:cs typeface="Calibri" pitchFamily="34" charset="0"/>
                </a:rPr>
                <a:t>Rehabilitación  de 5 clases del </a:t>
              </a:r>
              <a:r>
                <a:rPr lang="es-ES_tradnl" sz="3200" kern="1200" dirty="0" err="1" smtClean="0">
                  <a:latin typeface="Calibri" pitchFamily="34" charset="0"/>
                  <a:cs typeface="Calibri" pitchFamily="34" charset="0"/>
                </a:rPr>
                <a:t>IES</a:t>
              </a:r>
              <a:r>
                <a:rPr lang="es-ES_tradnl" sz="3200" kern="1200" dirty="0" smtClean="0">
                  <a:latin typeface="Calibri" pitchFamily="34" charset="0"/>
                  <a:cs typeface="Calibri" pitchFamily="34" charset="0"/>
                </a:rPr>
                <a:t> de Kilela Balanda</a:t>
              </a:r>
              <a:endParaRPr lang="es-ES_tradnl" sz="3200" kern="12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237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Viaje a Kilela Balanda Abril 2012 1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8200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202305181008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820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202305181014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9220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202305181016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8199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764704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Acciones a realizar</a:t>
            </a:r>
          </a:p>
          <a:p>
            <a:pPr algn="ctr"/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395536" y="1484784"/>
            <a:ext cx="8136904" cy="4752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571567" y="2132856"/>
            <a:ext cx="770485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 </a:t>
            </a:r>
            <a:r>
              <a:rPr lang="es-ES" sz="2800" b="1" dirty="0">
                <a:solidFill>
                  <a:srgbClr val="7030A0"/>
                </a:solidFill>
              </a:rPr>
              <a:t>R</a:t>
            </a:r>
            <a:r>
              <a:rPr lang="es-ES" sz="2800" b="1" dirty="0" smtClean="0">
                <a:solidFill>
                  <a:srgbClr val="7030A0"/>
                </a:solidFill>
              </a:rPr>
              <a:t>eposición de cristales en puertas y ventanas.</a:t>
            </a:r>
          </a:p>
          <a:p>
            <a:endParaRPr lang="es-ES" sz="9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Colocación de techos ( nunca lo han tenido).</a:t>
            </a:r>
          </a:p>
          <a:p>
            <a:endParaRPr lang="es-ES" sz="9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Colocación de plaquetas en el suelo.</a:t>
            </a:r>
          </a:p>
          <a:p>
            <a:endParaRPr lang="es-ES" sz="9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Enfoscado y pintura de todos las paredes.</a:t>
            </a:r>
          </a:p>
          <a:p>
            <a:endParaRPr lang="es-ES" sz="9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Compra de 125 pupitres.</a:t>
            </a:r>
          </a:p>
          <a:p>
            <a:endParaRPr lang="es-ES" sz="9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7030A0"/>
                </a:solidFill>
              </a:rPr>
              <a:t>Silla y mesa para el profesor (No las tienen)</a:t>
            </a:r>
            <a:endParaRPr lang="es-ES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27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764704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Coste total del proyecto</a:t>
            </a:r>
          </a:p>
          <a:p>
            <a:pPr algn="ctr"/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475656" y="1700808"/>
            <a:ext cx="676557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7030A0"/>
                </a:solidFill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</a:rPr>
              <a:t>Mano de obra:                2.200 €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</a:rPr>
              <a:t>Materiales  y equipos: 10.925 €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</a:rPr>
              <a:t>Transportes:                     2.400  €</a:t>
            </a:r>
          </a:p>
          <a:p>
            <a:endParaRPr lang="es-ES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</a:rPr>
              <a:t>TOTAL:    15.525 Euros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</a:rPr>
              <a:t>Precio de 1 pupitre:  58 €</a:t>
            </a:r>
          </a:p>
          <a:p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28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764704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Resultado final</a:t>
            </a:r>
          </a:p>
          <a:p>
            <a:pPr algn="ctr"/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4 Imagen" descr="IMG202305181112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628800"/>
            <a:ext cx="6444208" cy="48331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042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MAGENES\CONGO  2023\ARANCHA\IMG202305171000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976024" cy="598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33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AGENES\CONGO  2023\ARANCHA\IMG202305211536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559241"/>
            <a:ext cx="8089370" cy="607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8516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326</Words>
  <Application>Microsoft Office PowerPoint</Application>
  <PresentationFormat>Presentación en pantalla (4:3)</PresentationFormat>
  <Paragraphs>70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Historia del proyecto: Sembrando  juntos desde hace 58 años (1964- 2022)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35 clases construidas entre 2006 y 2010</vt:lpstr>
      <vt:lpstr>Plan escolar 2022-2026</vt:lpstr>
      <vt:lpstr>Acciones a realizar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Álbum de fotografías</dc:title>
  <dc:creator>FGV</dc:creator>
  <cp:lastModifiedBy>FGV</cp:lastModifiedBy>
  <cp:revision>15</cp:revision>
  <dcterms:created xsi:type="dcterms:W3CDTF">2024-05-05T16:22:37Z</dcterms:created>
  <dcterms:modified xsi:type="dcterms:W3CDTF">2024-05-05T18:19:49Z</dcterms:modified>
</cp:coreProperties>
</file>