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  <p:sldId id="257" r:id="rId4"/>
    <p:sldId id="260" r:id="rId5"/>
    <p:sldId id="272" r:id="rId6"/>
    <p:sldId id="273" r:id="rId7"/>
    <p:sldId id="265" r:id="rId8"/>
    <p:sldId id="266" r:id="rId9"/>
    <p:sldId id="274" r:id="rId10"/>
    <p:sldId id="275" r:id="rId11"/>
    <p:sldId id="267" r:id="rId12"/>
    <p:sldId id="276" r:id="rId13"/>
    <p:sldId id="277" r:id="rId14"/>
    <p:sldId id="270" r:id="rId15"/>
    <p:sldId id="278" r:id="rId16"/>
    <p:sldId id="271" r:id="rId17"/>
    <p:sldId id="268" r:id="rId18"/>
    <p:sldId id="262" r:id="rId1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7FE7A7-937D-4288-AD27-50DBE463054A}" v="58" dt="2024-09-29T17:31:08.0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108" y="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065A6F-1A81-5E17-8350-AE3B508C8A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9462593-9210-5E4D-A7CA-C1894FB95B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F3933A-B997-ABE0-B50E-5A453C8F4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33E4-6452-45B3-8E1A-26BBCE9CB864}" type="datetimeFigureOut">
              <a:rPr lang="es-ES" smtClean="0"/>
              <a:t>02/10/2024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385A7B-F3DC-7436-CEB5-B2F57582E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5E213F-4AC3-D12C-27DE-7C3499FE1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EB0A0-705E-449D-855F-7F6C2EEC53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12622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BE7E73-3A6F-95A7-98EF-9411E834A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E66998-AF64-B208-3151-87417DD7B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29C004-24B1-ECC9-5C6D-9FE7C471D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33E4-6452-45B3-8E1A-26BBCE9CB864}" type="datetimeFigureOut">
              <a:rPr lang="es-ES" smtClean="0"/>
              <a:t>02/10/2024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904D3F-3F5F-70E7-6497-3E8F1A6A8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35E0DC-E652-39E9-D983-61C057894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EB0A0-705E-449D-855F-7F6C2EEC53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9396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953020-37E8-0F47-00E3-F07CEDBB5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3387F83-06E0-DE4B-32C0-499F07748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4D8649-4DA8-F737-D1B2-98E1E2797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33E4-6452-45B3-8E1A-26BBCE9CB864}" type="datetimeFigureOut">
              <a:rPr lang="es-ES" smtClean="0"/>
              <a:t>02/10/2024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3E178C-3910-DF90-5610-1B5E861EB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AD8C91-93C3-442B-EE40-ABF47EE87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EB0A0-705E-449D-855F-7F6C2EEC53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8454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FF183A-4372-4BD0-2FC8-F3510932A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3E373F-85FC-472C-77F8-29600D6A9F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63784A5-4685-B1DF-1DDC-F2C215A741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5055719-083C-1F8F-C853-8A9B3FD68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33E4-6452-45B3-8E1A-26BBCE9CB864}" type="datetimeFigureOut">
              <a:rPr lang="es-ES" smtClean="0"/>
              <a:t>02/10/2024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78EDD97-3EBE-349B-7DCD-A882D9EC4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A742A3F-AE86-B1AC-0774-6E3631D43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EB0A0-705E-449D-855F-7F6C2EEC53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9689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D0F6EF-1CC6-0AF9-33BA-BCFFBCFB8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48941E-4929-E233-F439-71439733F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ECDE421-EEFD-B6C3-C392-DF972378DD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76B5CD2-8CF2-2C9F-75A7-8AE229522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924430C-7570-419F-FD98-7C9D76EAB4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3C99F28-398A-30D3-2B3A-79C43CC9C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33E4-6452-45B3-8E1A-26BBCE9CB864}" type="datetimeFigureOut">
              <a:rPr lang="es-ES" smtClean="0"/>
              <a:t>02/10/2024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E033316-4919-1CA6-4336-A1ED9DC4D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5215E2D-2BA7-5E60-E489-D96DAC01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EB0A0-705E-449D-855F-7F6C2EEC53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9700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1A9829-C6A5-F91E-9D10-72207B421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1527A4B-5A34-F281-EB7B-B79020C5B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33E4-6452-45B3-8E1A-26BBCE9CB864}" type="datetimeFigureOut">
              <a:rPr lang="es-ES" smtClean="0"/>
              <a:t>02/10/2024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A076606-593E-E59B-7600-277EABA18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55E9427-A5CA-77DF-37B6-E1AA1C864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EB0A0-705E-449D-855F-7F6C2EEC53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5928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1B1BD04-79CE-D8C1-BFFA-C8E04CFD7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33E4-6452-45B3-8E1A-26BBCE9CB864}" type="datetimeFigureOut">
              <a:rPr lang="es-ES" smtClean="0"/>
              <a:t>02/10/2024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E12D6A7-35FE-3668-47AC-9F71C6FC3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C1A3FD-0FCE-1470-86F9-3215F322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EB0A0-705E-449D-855F-7F6C2EEC53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3423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3DB834-825F-2F8C-BA2A-046259A73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3F71DE-F18B-BB03-096E-C050EF4DE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ADA2089-C3F8-43AF-70D8-0625C393EA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7C2E7C-46FC-3E23-13F8-0C47BC7A2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33E4-6452-45B3-8E1A-26BBCE9CB864}" type="datetimeFigureOut">
              <a:rPr lang="es-ES" smtClean="0"/>
              <a:t>02/10/2024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5B42336-58AA-7EA7-3CB8-39516157C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D563D-D80B-8DE2-1B79-681193704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EB0A0-705E-449D-855F-7F6C2EEC53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9983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366461-69D0-FB6F-248E-1414984B5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B4251C3-4B36-E3EA-E796-2077DB6CE6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5261158-704C-EAC5-16FC-50DFF5EAC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BC9D34F-F89E-6A5D-4CD1-338A3B301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33E4-6452-45B3-8E1A-26BBCE9CB864}" type="datetimeFigureOut">
              <a:rPr lang="es-ES" smtClean="0"/>
              <a:t>02/10/2024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776042B-29AF-7FCE-06C3-BA51DEB25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59DE8E-F6B0-3B7C-BB46-8D2E821FD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EB0A0-705E-449D-855F-7F6C2EEC53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2555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4C274B-0F9F-9C9A-793F-2DBF0C1C3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AB07CE3-2E92-7B9D-039C-2A3E5B0322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0E3841-AFD9-2C14-7588-A6F2D7C89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33E4-6452-45B3-8E1A-26BBCE9CB864}" type="datetimeFigureOut">
              <a:rPr lang="es-ES" smtClean="0"/>
              <a:t>02/10/2024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D08440-222D-6410-C453-2C2321AA5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1D67F5-06C5-6DB7-3145-9A59D9C07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EB0A0-705E-449D-855F-7F6C2EEC53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0412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DFD819C-CDD1-61D7-D202-1418E3F844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2336BEE-660E-CBC7-C9CA-C19CAE8390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446B07-B886-6F5A-E6BA-DBD14A3C6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33E4-6452-45B3-8E1A-26BBCE9CB864}" type="datetimeFigureOut">
              <a:rPr lang="es-ES" smtClean="0"/>
              <a:t>02/10/2024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433F06-262A-1BD6-958C-046E7B37E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BE446E-D3EB-DEED-BB05-ACBC49ADA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EB0A0-705E-449D-855F-7F6C2EEC53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5536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CE39107-7D96-DA95-06D5-85EBC400B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B5A72C-6293-B6EA-474A-3441F6ED1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E8E882-C5A1-A088-C330-F44DE69ABE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B33E4-6452-45B3-8E1A-26BBCE9CB864}" type="datetimeFigureOut">
              <a:rPr lang="es-ES" smtClean="0"/>
              <a:t>02/10/2024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626A64-6105-8804-30DF-A8A08BF668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CA7374-E3A1-D91F-BFAC-B45E291CC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EB0A0-705E-449D-855F-7F6C2EEC53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501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4.pn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s://en.wikipedia.org/wiki/Messina_Palace" TargetMode="External"/><Relationship Id="rId10" Type="http://schemas.openxmlformats.org/officeDocument/2006/relationships/image" Target="../media/image18.emf"/><Relationship Id="rId4" Type="http://schemas.openxmlformats.org/officeDocument/2006/relationships/image" Target="../media/image13.png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12" Type="http://schemas.openxmlformats.org/officeDocument/2006/relationships/image" Target="../media/image28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21.png"/><Relationship Id="rId15" Type="http://schemas.openxmlformats.org/officeDocument/2006/relationships/image" Target="../media/image1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gemini.google.com/app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copilot.microsoft.com/" TargetMode="External"/><Relationship Id="rId12" Type="http://schemas.openxmlformats.org/officeDocument/2006/relationships/image" Target="../media/image9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hat.openai.com/" TargetMode="External"/><Relationship Id="rId11" Type="http://schemas.openxmlformats.org/officeDocument/2006/relationships/image" Target="../media/image11.png"/><Relationship Id="rId5" Type="http://schemas.openxmlformats.org/officeDocument/2006/relationships/image" Target="../media/image29.png"/><Relationship Id="rId10" Type="http://schemas.openxmlformats.org/officeDocument/2006/relationships/hyperlink" Target="https://claude.ai/" TargetMode="External"/><Relationship Id="rId4" Type="http://schemas.openxmlformats.org/officeDocument/2006/relationships/image" Target="../media/image18.emf"/><Relationship Id="rId9" Type="http://schemas.openxmlformats.org/officeDocument/2006/relationships/hyperlink" Target="https://julius.ai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37.png"/><Relationship Id="rId12" Type="http://schemas.openxmlformats.org/officeDocument/2006/relationships/image" Target="../media/image1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JMLsHI8aV0g" TargetMode="External"/><Relationship Id="rId11" Type="http://schemas.openxmlformats.org/officeDocument/2006/relationships/image" Target="../media/image9.png"/><Relationship Id="rId5" Type="http://schemas.openxmlformats.org/officeDocument/2006/relationships/image" Target="../media/image36.png"/><Relationship Id="rId10" Type="http://schemas.openxmlformats.org/officeDocument/2006/relationships/hyperlink" Target="https://www.youtube.com/watch?v=20TAkcy3aBY" TargetMode="External"/><Relationship Id="rId4" Type="http://schemas.openxmlformats.org/officeDocument/2006/relationships/image" Target="../media/image33.png"/><Relationship Id="rId9" Type="http://schemas.openxmlformats.org/officeDocument/2006/relationships/hyperlink" Target="https://www.youtube.com/watch?v=lhnwnfUypQs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mKCVol2iWcc" TargetMode="External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41.png"/><Relationship Id="rId12" Type="http://schemas.openxmlformats.org/officeDocument/2006/relationships/hyperlink" Target="https://www.youtube.com/watch?v=FogiE8_3fPE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1J6t1j38TaM" TargetMode="External"/><Relationship Id="rId11" Type="http://schemas.openxmlformats.org/officeDocument/2006/relationships/image" Target="../media/image43.png"/><Relationship Id="rId5" Type="http://schemas.openxmlformats.org/officeDocument/2006/relationships/image" Target="../media/image40.png"/><Relationship Id="rId15" Type="http://schemas.openxmlformats.org/officeDocument/2006/relationships/image" Target="../media/image9.png"/><Relationship Id="rId10" Type="http://schemas.openxmlformats.org/officeDocument/2006/relationships/hyperlink" Target="https://www.youtube.com/watch?v=fNpBDwYLi-Q" TargetMode="External"/><Relationship Id="rId4" Type="http://schemas.openxmlformats.org/officeDocument/2006/relationships/image" Target="../media/image39.png"/><Relationship Id="rId9" Type="http://schemas.openxmlformats.org/officeDocument/2006/relationships/image" Target="../media/image42.png"/><Relationship Id="rId1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4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dRa-6Du9OBE" TargetMode="External"/><Relationship Id="rId5" Type="http://schemas.openxmlformats.org/officeDocument/2006/relationships/image" Target="../media/image44.png"/><Relationship Id="rId10" Type="http://schemas.openxmlformats.org/officeDocument/2006/relationships/image" Target="../media/image11.png"/><Relationship Id="rId4" Type="http://schemas.openxmlformats.org/officeDocument/2006/relationships/image" Target="../media/image39.png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agicschool.ai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www.eduaide.ai/" TargetMode="External"/><Relationship Id="rId12" Type="http://schemas.openxmlformats.org/officeDocument/2006/relationships/image" Target="../media/image4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wee.com/" TargetMode="External"/><Relationship Id="rId11" Type="http://schemas.openxmlformats.org/officeDocument/2006/relationships/hyperlink" Target="https://edugpt.com/" TargetMode="External"/><Relationship Id="rId5" Type="http://schemas.openxmlformats.org/officeDocument/2006/relationships/hyperlink" Target="https://www.almanack.ai/" TargetMode="External"/><Relationship Id="rId10" Type="http://schemas.openxmlformats.org/officeDocument/2006/relationships/hyperlink" Target="https://www.briskteaching.com/" TargetMode="External"/><Relationship Id="rId4" Type="http://schemas.openxmlformats.org/officeDocument/2006/relationships/image" Target="../media/image46.png"/><Relationship Id="rId9" Type="http://schemas.openxmlformats.org/officeDocument/2006/relationships/hyperlink" Target="https://smodin.io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lasspoint.io/" TargetMode="External"/><Relationship Id="rId13" Type="http://schemas.openxmlformats.org/officeDocument/2006/relationships/hyperlink" Target="https://perchance.org/ai-comic-generator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app.pictory.ai/" TargetMode="External"/><Relationship Id="rId12" Type="http://schemas.openxmlformats.org/officeDocument/2006/relationships/hyperlink" Target="https://www.canva.com/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video.io/" TargetMode="External"/><Relationship Id="rId11" Type="http://schemas.openxmlformats.org/officeDocument/2006/relationships/hyperlink" Target="https://slidesgo.com/" TargetMode="External"/><Relationship Id="rId5" Type="http://schemas.openxmlformats.org/officeDocument/2006/relationships/hyperlink" Target="https://heygen.com/" TargetMode="External"/><Relationship Id="rId15" Type="http://schemas.openxmlformats.org/officeDocument/2006/relationships/image" Target="../media/image49.png"/><Relationship Id="rId10" Type="http://schemas.openxmlformats.org/officeDocument/2006/relationships/hyperlink" Target="https://slidesgpt.com/" TargetMode="External"/><Relationship Id="rId4" Type="http://schemas.openxmlformats.org/officeDocument/2006/relationships/hyperlink" Target="https://www.kapwing.com/ai-video-generator" TargetMode="External"/><Relationship Id="rId9" Type="http://schemas.openxmlformats.org/officeDocument/2006/relationships/hyperlink" Target="https://gamma.app/" TargetMode="External"/><Relationship Id="rId1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diffit.me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gitmind.com/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izou.com/" TargetMode="External"/><Relationship Id="rId5" Type="http://schemas.openxmlformats.org/officeDocument/2006/relationships/hyperlink" Target="https://schoolai.com/" TargetMode="External"/><Relationship Id="rId4" Type="http://schemas.openxmlformats.org/officeDocument/2006/relationships/hyperlink" Target="https://www.suno.ai/" TargetMode="External"/><Relationship Id="rId9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KVlXk3BsLVE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53.png"/><Relationship Id="rId12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10.png"/><Relationship Id="rId5" Type="http://schemas.openxmlformats.org/officeDocument/2006/relationships/image" Target="../media/image51.jpeg"/><Relationship Id="rId10" Type="http://schemas.openxmlformats.org/officeDocument/2006/relationships/image" Target="../media/image55.jpeg"/><Relationship Id="rId4" Type="http://schemas.openxmlformats.org/officeDocument/2006/relationships/image" Target="../media/image46.png"/><Relationship Id="rId9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7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emf"/><Relationship Id="rId7" Type="http://schemas.openxmlformats.org/officeDocument/2006/relationships/image" Target="../media/image6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g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.png"/><Relationship Id="rId7" Type="http://schemas.openxmlformats.org/officeDocument/2006/relationships/image" Target="../media/image6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64.jpeg"/><Relationship Id="rId4" Type="http://schemas.openxmlformats.org/officeDocument/2006/relationships/image" Target="../media/image5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18BD610-5AD4-4089-8F4B-B4A1DC9B02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7" t="8333" r="15833" b="7500"/>
          <a:stretch/>
        </p:blipFill>
        <p:spPr>
          <a:xfrm>
            <a:off x="5927004" y="0"/>
            <a:ext cx="6264996" cy="69811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25D9BEF-3B01-4B2E-796D-4654140F26A3}"/>
              </a:ext>
            </a:extLst>
          </p:cNvPr>
          <p:cNvSpPr txBox="1"/>
          <p:nvPr/>
        </p:nvSpPr>
        <p:spPr>
          <a:xfrm>
            <a:off x="7243808" y="1929042"/>
            <a:ext cx="4367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C000"/>
                </a:solidFill>
              </a:rPr>
              <a:t>CUADERNO DE BITÁCORA III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9433EBA-E5EF-EAFF-01AE-C46CBCB78867}"/>
              </a:ext>
            </a:extLst>
          </p:cNvPr>
          <p:cNvSpPr txBox="1"/>
          <p:nvPr/>
        </p:nvSpPr>
        <p:spPr>
          <a:xfrm>
            <a:off x="7585248" y="2687514"/>
            <a:ext cx="364863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C000"/>
                </a:solidFill>
              </a:rPr>
              <a:t>ERASMUS+ MALTA:</a:t>
            </a:r>
          </a:p>
          <a:p>
            <a:pPr algn="ctr"/>
            <a:endParaRPr lang="es-ES" sz="2400" b="1" dirty="0">
              <a:solidFill>
                <a:srgbClr val="FFC000"/>
              </a:solidFill>
            </a:endParaRPr>
          </a:p>
          <a:p>
            <a:pPr algn="ctr"/>
            <a:r>
              <a:rPr lang="en-US" sz="2400" b="1" dirty="0">
                <a:solidFill>
                  <a:srgbClr val="FFC000"/>
                </a:solidFill>
              </a:rPr>
              <a:t>Artificial Intelligence for Education: Exploring the Frontiers of ICT</a:t>
            </a:r>
          </a:p>
          <a:p>
            <a:pPr algn="ctr"/>
            <a:endParaRPr lang="es-ES" sz="1400" b="1" dirty="0">
              <a:solidFill>
                <a:srgbClr val="FFC000"/>
              </a:solidFill>
            </a:endParaRPr>
          </a:p>
          <a:p>
            <a:pPr algn="ctr"/>
            <a:r>
              <a:rPr lang="es-ES" sz="2400" b="1" dirty="0">
                <a:solidFill>
                  <a:srgbClr val="FFC000"/>
                </a:solidFill>
              </a:rPr>
              <a:t>26.08.2023-31.08.2023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355C091-BCFA-9F36-2F59-84BB2B920F9E}"/>
              </a:ext>
            </a:extLst>
          </p:cNvPr>
          <p:cNvSpPr txBox="1"/>
          <p:nvPr/>
        </p:nvSpPr>
        <p:spPr>
          <a:xfrm>
            <a:off x="7981134" y="5426588"/>
            <a:ext cx="28568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FFC000"/>
                </a:solidFill>
              </a:rPr>
              <a:t>Javier Sastre Santos</a:t>
            </a:r>
          </a:p>
          <a:p>
            <a:pPr algn="ctr"/>
            <a:r>
              <a:rPr lang="es-ES" sz="1200" b="1" dirty="0">
                <a:solidFill>
                  <a:srgbClr val="FFC000"/>
                </a:solidFill>
              </a:rPr>
              <a:t>2023-1-ES01-KA131-HED-000124807</a:t>
            </a:r>
          </a:p>
          <a:p>
            <a:pPr algn="ctr"/>
            <a:r>
              <a:rPr lang="es-ES" sz="1200" b="1" dirty="0">
                <a:solidFill>
                  <a:srgbClr val="FFC000"/>
                </a:solidFill>
              </a:rPr>
              <a:t>IES ÁLVARO YÁÑEZ</a:t>
            </a:r>
            <a:endParaRPr lang="es-ES" dirty="0">
              <a:solidFill>
                <a:srgbClr val="FFC000"/>
              </a:solidFill>
            </a:endParaRPr>
          </a:p>
        </p:txBody>
      </p:sp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F632FDB0-7516-E53D-6B46-99AA453FA93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03000" y="3346296"/>
            <a:ext cx="4365996" cy="60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53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C4F2E-DA00-40F6-745C-6CADBA43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1" name="Marcador de contenido 10" descr="Logotipo&#10;&#10;Descripción generada automáticamente">
            <a:extLst>
              <a:ext uri="{FF2B5EF4-FFF2-40B4-BE49-F238E27FC236}">
                <a16:creationId xmlns:a16="http://schemas.microsoft.com/office/drawing/2014/main" id="{50B6F501-2D61-F7F4-BDCE-7079FA937B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25" y="2967831"/>
            <a:ext cx="4095750" cy="2066925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E03F527-C7AB-4F54-3879-7356A281B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533" y="-40807"/>
            <a:ext cx="12315065" cy="7040092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310688D8-F5F2-F288-D7E7-70850B6D5F3E}"/>
              </a:ext>
            </a:extLst>
          </p:cNvPr>
          <p:cNvSpPr/>
          <p:nvPr/>
        </p:nvSpPr>
        <p:spPr>
          <a:xfrm>
            <a:off x="1609821" y="921998"/>
            <a:ext cx="42716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esta parte del mundo me fui…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C7F3749-9465-4D78-CA5B-7778B6E308F7}"/>
              </a:ext>
            </a:extLst>
          </p:cNvPr>
          <p:cNvSpPr txBox="1"/>
          <p:nvPr/>
        </p:nvSpPr>
        <p:spPr>
          <a:xfrm>
            <a:off x="6220981" y="3809319"/>
            <a:ext cx="18996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Bradley Hand ITC" panose="03070402050302030203" pitchFamily="66" charset="0"/>
              </a:rPr>
              <a:t>Este año el Erasmus lo realicé en la Ciudad de La Valeta.</a:t>
            </a:r>
            <a:endParaRPr lang="es-ES" sz="16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133F95A-1880-DB44-3AB9-EC161542A8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8122" y="2403220"/>
            <a:ext cx="3900778" cy="2647342"/>
          </a:xfrm>
          <a:prstGeom prst="rect">
            <a:avLst/>
          </a:prstGeom>
        </p:spPr>
      </p:pic>
      <p:pic>
        <p:nvPicPr>
          <p:cNvPr id="16" name="Imagen 15" descr="Logotipo&#10;&#10;Descripción generada automáticamente">
            <a:extLst>
              <a:ext uri="{FF2B5EF4-FFF2-40B4-BE49-F238E27FC236}">
                <a16:creationId xmlns:a16="http://schemas.microsoft.com/office/drawing/2014/main" id="{531544E9-0385-44DC-420B-5F78B5409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519" y="4454780"/>
            <a:ext cx="1509467" cy="7617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61DB990-6123-28BC-F5DA-A99E5BA185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0669" y="3600365"/>
            <a:ext cx="2595676" cy="173261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7980323-6A70-4CE9-0AD7-CA0CF16D57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7519" y="681789"/>
            <a:ext cx="2801575" cy="239690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77A2F7B-D94F-D37E-7129-1807ADCF0DDC}"/>
              </a:ext>
            </a:extLst>
          </p:cNvPr>
          <p:cNvSpPr txBox="1"/>
          <p:nvPr/>
        </p:nvSpPr>
        <p:spPr>
          <a:xfrm>
            <a:off x="6433297" y="1664123"/>
            <a:ext cx="1614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latin typeface="Bradley Hand ITC" panose="03070402050302030203" pitchFamily="66" charset="0"/>
              </a:rPr>
              <a:t> a Malta</a:t>
            </a:r>
          </a:p>
        </p:txBody>
      </p:sp>
      <p:pic>
        <p:nvPicPr>
          <p:cNvPr id="9" name="Imagen 8" descr="Un letrero de color blanco&#10;&#10;Descripción generada automáticamente con confianza baja">
            <a:extLst>
              <a:ext uri="{FF2B5EF4-FFF2-40B4-BE49-F238E27FC236}">
                <a16:creationId xmlns:a16="http://schemas.microsoft.com/office/drawing/2014/main" id="{1262A0B4-621B-F876-F0D4-489CF17A772D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675" y="577297"/>
            <a:ext cx="895670" cy="89567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BD6C529-AC08-4D7E-C8A3-6E8FEE906D2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657" t="11515" b="5576"/>
          <a:stretch/>
        </p:blipFill>
        <p:spPr>
          <a:xfrm rot="1989385" flipV="1">
            <a:off x="5154437" y="2387786"/>
            <a:ext cx="636954" cy="13450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B353BB4-69FD-213E-68CB-22BB4486F09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730" t="12233" r="1" b="11922"/>
          <a:stretch/>
        </p:blipFill>
        <p:spPr>
          <a:xfrm rot="19837818" flipV="1">
            <a:off x="7609758" y="675612"/>
            <a:ext cx="611445" cy="12289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7839094-E82F-A030-4181-97725DD68C1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417"/>
          <a:stretch/>
        </p:blipFill>
        <p:spPr>
          <a:xfrm rot="19408343" flipV="1">
            <a:off x="10310182" y="5222726"/>
            <a:ext cx="677476" cy="13897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5276235-FB85-34B4-4656-7502B9D1F31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730" t="12233" r="1" b="11922"/>
          <a:stretch/>
        </p:blipFill>
        <p:spPr>
          <a:xfrm rot="7861675" flipV="1">
            <a:off x="7847716" y="3577656"/>
            <a:ext cx="617607" cy="9487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D27C3F0-D98A-F612-1E46-BDD3E71AB0F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657" t="11515" b="5576"/>
          <a:stretch/>
        </p:blipFill>
        <p:spPr>
          <a:xfrm rot="7977240">
            <a:off x="10219800" y="2897830"/>
            <a:ext cx="593910" cy="12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6630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ageCurlDouble"/>
      </p:transition>
    </mc:Choice>
    <mc:Fallback xmlns="">
      <p:transition spd="slow" advClick="0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C4F2E-DA00-40F6-745C-6CADBA43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6" name="Marcador de contenido 15" descr="Imagen que contiene exterior, azul, firmar, grande&#10;&#10;Descripción generada automáticamente">
            <a:extLst>
              <a:ext uri="{FF2B5EF4-FFF2-40B4-BE49-F238E27FC236}">
                <a16:creationId xmlns:a16="http://schemas.microsoft.com/office/drawing/2014/main" id="{4B0D9260-5B0C-1D22-80DF-3BA59E35E5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E03F527-C7AB-4F54-3879-7356A281B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8" y="68072"/>
            <a:ext cx="12315065" cy="692490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45BB6568-6692-E3B4-86B5-3A58F80519EF}"/>
              </a:ext>
            </a:extLst>
          </p:cNvPr>
          <p:cNvSpPr/>
          <p:nvPr/>
        </p:nvSpPr>
        <p:spPr>
          <a:xfrm>
            <a:off x="1541312" y="851884"/>
            <a:ext cx="210346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Mi escuela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ADDBE68-8C2A-6A10-96C7-992BEE427434}"/>
              </a:ext>
            </a:extLst>
          </p:cNvPr>
          <p:cNvSpPr/>
          <p:nvPr/>
        </p:nvSpPr>
        <p:spPr>
          <a:xfrm>
            <a:off x="6715007" y="474822"/>
            <a:ext cx="425578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Mi actividad formativa</a:t>
            </a:r>
          </a:p>
        </p:txBody>
      </p:sp>
      <p:pic>
        <p:nvPicPr>
          <p:cNvPr id="11" name="Imagen 10" descr="Texto&#10;&#10;Descripción generada automáticamente con confianza media">
            <a:extLst>
              <a:ext uri="{FF2B5EF4-FFF2-40B4-BE49-F238E27FC236}">
                <a16:creationId xmlns:a16="http://schemas.microsoft.com/office/drawing/2014/main" id="{BEB14EBA-4DC6-9C1F-CFDB-978B0412FED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23" y="104868"/>
            <a:ext cx="2764292" cy="1997201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6D49D493-9344-5AD1-5483-75669E873C3B}"/>
              </a:ext>
            </a:extLst>
          </p:cNvPr>
          <p:cNvSpPr txBox="1"/>
          <p:nvPr/>
        </p:nvSpPr>
        <p:spPr>
          <a:xfrm>
            <a:off x="1693643" y="1747444"/>
            <a:ext cx="4073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Bradley Hand ITC" panose="03070402050302030203" pitchFamily="66" charset="0"/>
              </a:rPr>
              <a:t>La escuela este año estaba ubicada en un lugar privilegiado: </a:t>
            </a:r>
            <a:r>
              <a:rPr lang="es-ES" sz="1600" b="1" dirty="0">
                <a:latin typeface="Bradley Hand ITC" panose="03070402050302030203" pitchFamily="66" charset="0"/>
                <a:hlinkClick r:id="rId5"/>
              </a:rPr>
              <a:t>Messina Palace </a:t>
            </a:r>
            <a:r>
              <a:rPr lang="es-ES" sz="1600" dirty="0">
                <a:hlinkClick r:id="rId5"/>
              </a:rPr>
              <a:t> </a:t>
            </a:r>
            <a:endParaRPr lang="es-ES" sz="16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EE07C07-C8F3-202C-7B97-26B7A7E899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6126" y="1966511"/>
            <a:ext cx="3582016" cy="2557363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33F6BA15-C33B-8969-16D3-290D7866B573}"/>
              </a:ext>
            </a:extLst>
          </p:cNvPr>
          <p:cNvSpPr txBox="1"/>
          <p:nvPr/>
        </p:nvSpPr>
        <p:spPr>
          <a:xfrm>
            <a:off x="6414784" y="1027906"/>
            <a:ext cx="4509553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500" b="1" dirty="0">
                <a:latin typeface="Bradley Hand ITC"/>
              </a:rPr>
              <a:t>El horario que desarrollamos en la semana del curso fue el siguiente, siempre con un descanso de 30 minutos para el café y probar los dulces típicos de Malta.</a:t>
            </a:r>
            <a:endParaRPr lang="es-ES" sz="1500" dirty="0">
              <a:latin typeface="Bradley Hand ITC"/>
            </a:endParaRPr>
          </a:p>
        </p:txBody>
      </p:sp>
      <p:pic>
        <p:nvPicPr>
          <p:cNvPr id="7" name="Imagen 6" descr="Un emparedado sobre una mesa&#10;&#10;Descripción generada automáticamente con confianza media">
            <a:extLst>
              <a:ext uri="{FF2B5EF4-FFF2-40B4-BE49-F238E27FC236}">
                <a16:creationId xmlns:a16="http://schemas.microsoft.com/office/drawing/2014/main" id="{92746019-2248-FC54-71FD-3B33A655898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55652" y="4090656"/>
            <a:ext cx="1890775" cy="1418081"/>
          </a:xfrm>
          <a:prstGeom prst="rect">
            <a:avLst/>
          </a:prstGeom>
        </p:spPr>
      </p:pic>
      <p:pic>
        <p:nvPicPr>
          <p:cNvPr id="9" name="Imagen 8" descr="Edificio con letrero en frente&#10;&#10;Descripción generada automáticamente">
            <a:extLst>
              <a:ext uri="{FF2B5EF4-FFF2-40B4-BE49-F238E27FC236}">
                <a16:creationId xmlns:a16="http://schemas.microsoft.com/office/drawing/2014/main" id="{54626751-814F-6A9F-46D3-0B3E7EA5FC04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00092" y="2877551"/>
            <a:ext cx="3044168" cy="2283126"/>
          </a:xfrm>
          <a:prstGeom prst="rect">
            <a:avLst/>
          </a:prstGeom>
        </p:spPr>
      </p:pic>
      <p:pic>
        <p:nvPicPr>
          <p:cNvPr id="14" name="Imagen 13" descr="Imagen que contiene edificio, alfombra&#10;&#10;Descripción generada automáticamente">
            <a:extLst>
              <a:ext uri="{FF2B5EF4-FFF2-40B4-BE49-F238E27FC236}">
                <a16:creationId xmlns:a16="http://schemas.microsoft.com/office/drawing/2014/main" id="{F3A02D24-8545-9D49-594B-8E4C240B5ABA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64578" y="3156830"/>
            <a:ext cx="2254019" cy="169051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813FFDC-31C8-DF72-51E9-3A13A6F6E8C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91795" y="4927651"/>
            <a:ext cx="671859" cy="61354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5887EB-66FA-AD0F-018D-48548BC59D0C}"/>
              </a:ext>
            </a:extLst>
          </p:cNvPr>
          <p:cNvSpPr txBox="1"/>
          <p:nvPr/>
        </p:nvSpPr>
        <p:spPr>
          <a:xfrm>
            <a:off x="6733751" y="4658811"/>
            <a:ext cx="2755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Bradley Hand ITC" panose="03070402050302030203" pitchFamily="66" charset="0"/>
              </a:rPr>
              <a:t>Foto de una bebida  y un dulce típico de Malta: </a:t>
            </a:r>
            <a:r>
              <a:rPr lang="es-ES" sz="1600" b="1" dirty="0" err="1">
                <a:latin typeface="Bradley Hand ITC" panose="03070402050302030203" pitchFamily="66" charset="0"/>
              </a:rPr>
              <a:t>Pastizzi</a:t>
            </a:r>
            <a:r>
              <a:rPr lang="es-ES" sz="1600" b="1" dirty="0">
                <a:latin typeface="Bradley Hand ITC" panose="03070402050302030203" pitchFamily="66" charset="0"/>
              </a:rPr>
              <a:t> y </a:t>
            </a:r>
            <a:r>
              <a:rPr lang="es-ES" sz="1600" b="1" dirty="0" err="1">
                <a:latin typeface="Bradley Hand ITC" panose="03070402050302030203" pitchFamily="66" charset="0"/>
              </a:rPr>
              <a:t>Kinnie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1775544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ageCurlDouble"/>
      </p:transition>
    </mc:Choice>
    <mc:Fallback xmlns="">
      <p:transition spd="slow" advClick="0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C4F2E-DA00-40F6-745C-6CADBA43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 descr="Imagen que contiene Sitio web&#10;&#10;Descripción generada automáticamente">
            <a:extLst>
              <a:ext uri="{FF2B5EF4-FFF2-40B4-BE49-F238E27FC236}">
                <a16:creationId xmlns:a16="http://schemas.microsoft.com/office/drawing/2014/main" id="{2B69ACC8-3256-2C8B-3C75-192FCF361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E03F527-C7AB-4F54-3879-7356A281BE8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315065" cy="6924908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4407681D-A88B-303E-9886-3BA3E792EE74}"/>
              </a:ext>
            </a:extLst>
          </p:cNvPr>
          <p:cNvSpPr/>
          <p:nvPr/>
        </p:nvSpPr>
        <p:spPr>
          <a:xfrm>
            <a:off x="1434640" y="486018"/>
            <a:ext cx="347883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Día 1 (</a:t>
            </a:r>
            <a:r>
              <a:rPr lang="es-E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26</a:t>
            </a:r>
            <a:r>
              <a:rPr lang="es-E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.08.2024)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A747C41-8D56-6585-3A14-F83DEF206DCC}"/>
              </a:ext>
            </a:extLst>
          </p:cNvPr>
          <p:cNvSpPr txBox="1"/>
          <p:nvPr/>
        </p:nvSpPr>
        <p:spPr>
          <a:xfrm>
            <a:off x="1697836" y="1170259"/>
            <a:ext cx="3845383" cy="45243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Comenzamos, según horario, con la presentación de los participantes de este curso. Nuestro grupo estaba formado por 15 personas de las siguientes nacionalidades: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adley Hand ITC" panose="03070402050302030203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>
                <a:solidFill>
                  <a:prstClr val="black"/>
                </a:solidFill>
                <a:latin typeface="Bradley Hand ITC"/>
              </a:rPr>
              <a:t>-Bélgica: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b="1" dirty="0">
              <a:solidFill>
                <a:prstClr val="black"/>
              </a:solidFill>
              <a:latin typeface="Bradley Hand ITC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-Italia: 1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adley Hand ITC" panose="03070402050302030203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adley Hand ITC"/>
              </a:rPr>
              <a:t>-Es</a:t>
            </a:r>
            <a:r>
              <a:rPr lang="es-ES" sz="1600" b="1" dirty="0" err="1">
                <a:solidFill>
                  <a:prstClr val="black"/>
                </a:solidFill>
                <a:latin typeface="Bradley Hand ITC"/>
              </a:rPr>
              <a:t>lovenia</a:t>
            </a:r>
            <a:r>
              <a:rPr lang="es-ES" sz="1600" b="1" dirty="0">
                <a:solidFill>
                  <a:prstClr val="black"/>
                </a:solidFill>
                <a:latin typeface="Bradley Hand ITC"/>
              </a:rPr>
              <a:t>: 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b="1" dirty="0">
              <a:solidFill>
                <a:prstClr val="black"/>
              </a:solidFill>
              <a:latin typeface="Bradley Hand ITC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-España: 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-</a:t>
            </a: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Hungría: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adley Hand ITC" panose="03070402050302030203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-Alemania: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-Grecia: 2</a:t>
            </a:r>
            <a:endParaRPr lang="es-E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33F659E9-DD96-5B67-2DB9-6D93DB399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8672" y="3508278"/>
            <a:ext cx="913705" cy="610521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D3CE1387-5F01-F132-B429-7B753CDF7E63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648672" y="2450167"/>
            <a:ext cx="1021830" cy="67723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74081EA-FB66-8529-145A-9A7ED014C7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9768" y="2274444"/>
            <a:ext cx="797645" cy="75725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DC0BD07-58AA-61C0-DF85-19F0A557A8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8375" y="3166639"/>
            <a:ext cx="1000215" cy="66681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9292E79-5BCA-B5FD-841C-4C1CB2F18C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4075" y="4382565"/>
            <a:ext cx="1088599" cy="756485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A9F1C2B2-28D0-2501-8249-11480C97C7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6399" y="3955082"/>
            <a:ext cx="724300" cy="770532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ADE3B59-6BAC-2ABC-3EE4-B5F4E1C524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7203" y="4847247"/>
            <a:ext cx="875409" cy="583606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A8911FC9-6251-E686-CB22-9C2B93A6A7F5}"/>
              </a:ext>
            </a:extLst>
          </p:cNvPr>
          <p:cNvSpPr txBox="1"/>
          <p:nvPr/>
        </p:nvSpPr>
        <p:spPr>
          <a:xfrm>
            <a:off x="6918738" y="1027906"/>
            <a:ext cx="1695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Nuestro profesor fue Klaus Conrad</a:t>
            </a:r>
          </a:p>
        </p:txBody>
      </p:sp>
      <p:pic>
        <p:nvPicPr>
          <p:cNvPr id="24" name="Imagen 23" descr="Texto&#10;&#10;Descripción generada automáticamente">
            <a:extLst>
              <a:ext uri="{FF2B5EF4-FFF2-40B4-BE49-F238E27FC236}">
                <a16:creationId xmlns:a16="http://schemas.microsoft.com/office/drawing/2014/main" id="{826F9632-1FB0-2FB8-49C7-CF67F15271B6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0" t="33449" r="23248" b="13333"/>
          <a:stretch/>
        </p:blipFill>
        <p:spPr>
          <a:xfrm>
            <a:off x="6819065" y="2653073"/>
            <a:ext cx="3846227" cy="2800767"/>
          </a:xfrm>
          <a:prstGeom prst="rect">
            <a:avLst/>
          </a:prstGeom>
        </p:spPr>
      </p:pic>
      <p:pic>
        <p:nvPicPr>
          <p:cNvPr id="28" name="Imagen 27" descr="Imagen que contiene tabla, cama, cuarto, hombre&#10;&#10;Descripción generada automáticamente">
            <a:extLst>
              <a:ext uri="{FF2B5EF4-FFF2-40B4-BE49-F238E27FC236}">
                <a16:creationId xmlns:a16="http://schemas.microsoft.com/office/drawing/2014/main" id="{609DE467-89A0-BE46-FEAB-AF7975CF9A77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53456" y="770400"/>
            <a:ext cx="2180975" cy="141950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EBED5D9-2E46-9214-3E14-4A4810E5270E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2657" t="11515" b="5576"/>
          <a:stretch/>
        </p:blipFill>
        <p:spPr>
          <a:xfrm rot="19313869">
            <a:off x="6409829" y="2602213"/>
            <a:ext cx="869632" cy="18364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4445DB2-CCB4-9248-6C4A-607F1491F49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4730" t="12233" r="1" b="11922"/>
          <a:stretch/>
        </p:blipFill>
        <p:spPr>
          <a:xfrm rot="18718471" flipV="1">
            <a:off x="8482793" y="440365"/>
            <a:ext cx="580448" cy="11666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6C954E7-2D98-EC83-672B-61CBD01D905D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5417"/>
          <a:stretch/>
        </p:blipFill>
        <p:spPr>
          <a:xfrm rot="20129342">
            <a:off x="10011081" y="2477198"/>
            <a:ext cx="399106" cy="8187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FD4C58C-563C-CB90-F020-A656B86CBEB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4730" t="12233" r="1" b="11922"/>
          <a:stretch/>
        </p:blipFill>
        <p:spPr>
          <a:xfrm rot="18680659" flipV="1">
            <a:off x="10133682" y="5260182"/>
            <a:ext cx="816380" cy="16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505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0">
        <p15:prstTrans prst="pageCurlDouble"/>
      </p:transition>
    </mc:Choice>
    <mc:Fallback xmlns="">
      <p:transition spd="slow" advClick="0" advTm="2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C4F2E-DA00-40F6-745C-6CADBA43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6" name="Marcador de contenido 15" descr="Imagen que contiene exterior, azul, firmar, grande&#10;&#10;Descripción generada automáticamente">
            <a:extLst>
              <a:ext uri="{FF2B5EF4-FFF2-40B4-BE49-F238E27FC236}">
                <a16:creationId xmlns:a16="http://schemas.microsoft.com/office/drawing/2014/main" id="{4B0D9260-5B0C-1D22-80DF-3BA59E35E5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E03F527-C7AB-4F54-3879-7356A281B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670"/>
            <a:ext cx="12315065" cy="692490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813FFDC-31C8-DF72-51E9-3A13A6F6E8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9961" y="4125469"/>
            <a:ext cx="802552" cy="73289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AD0B0FB-D1D2-1921-5B85-9F2CA9033EAC}"/>
              </a:ext>
            </a:extLst>
          </p:cNvPr>
          <p:cNvSpPr txBox="1"/>
          <p:nvPr/>
        </p:nvSpPr>
        <p:spPr>
          <a:xfrm>
            <a:off x="1686910" y="421665"/>
            <a:ext cx="418952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1600" b="1" dirty="0">
                <a:solidFill>
                  <a:prstClr val="black"/>
                </a:solidFill>
                <a:latin typeface="Bradley Hand ITC"/>
              </a:rPr>
              <a:t>Tras la presentación y las indicaciones-recomendaciones sobre el desarrollo del curso, nos pusimos manos a la obra.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B71225A-BD63-7052-1497-6BA34179A8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9338" y="1308969"/>
            <a:ext cx="2206708" cy="159910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F808B8B-70EC-D7C1-E1E7-FDA8AAAA562C}"/>
              </a:ext>
            </a:extLst>
          </p:cNvPr>
          <p:cNvSpPr txBox="1"/>
          <p:nvPr/>
        </p:nvSpPr>
        <p:spPr>
          <a:xfrm>
            <a:off x="1544598" y="3043015"/>
            <a:ext cx="4551402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1600" b="1" dirty="0">
                <a:solidFill>
                  <a:prstClr val="black"/>
                </a:solidFill>
                <a:latin typeface="Bradley Hand ITC"/>
              </a:rPr>
              <a:t>Comenzamos trabajando el papel de la IA en la educación, pero antes buscamos una definición de lo que es la IA. Para ello recurrimos a </a:t>
            </a:r>
            <a:r>
              <a:rPr lang="es-ES" sz="1600" b="1" i="1" err="1">
                <a:solidFill>
                  <a:prstClr val="black"/>
                </a:solidFill>
                <a:latin typeface="Bradley Hand ITC"/>
              </a:rPr>
              <a:t>The</a:t>
            </a:r>
            <a:r>
              <a:rPr lang="es-ES" sz="1600" b="1" i="1" dirty="0">
                <a:solidFill>
                  <a:prstClr val="black"/>
                </a:solidFill>
                <a:latin typeface="Bradley Hand ITC"/>
              </a:rPr>
              <a:t> American </a:t>
            </a:r>
            <a:r>
              <a:rPr lang="es-ES" sz="1600" b="1" i="1" err="1">
                <a:solidFill>
                  <a:prstClr val="black"/>
                </a:solidFill>
                <a:latin typeface="Bradley Hand ITC"/>
              </a:rPr>
              <a:t>Heritage</a:t>
            </a:r>
            <a:r>
              <a:rPr lang="es-ES" sz="1600" b="1" i="1" dirty="0">
                <a:solidFill>
                  <a:prstClr val="black"/>
                </a:solidFill>
                <a:latin typeface="Bradley Hand ITC"/>
              </a:rPr>
              <a:t> </a:t>
            </a:r>
            <a:r>
              <a:rPr lang="es-ES" sz="1600" b="1" i="1" err="1">
                <a:solidFill>
                  <a:prstClr val="black"/>
                </a:solidFill>
                <a:latin typeface="Bradley Hand ITC"/>
              </a:rPr>
              <a:t>dictionary</a:t>
            </a:r>
            <a:r>
              <a:rPr lang="es-ES" sz="1600" b="1" dirty="0">
                <a:solidFill>
                  <a:prstClr val="black"/>
                </a:solidFill>
                <a:latin typeface="Bradley Hand ITC"/>
              </a:rPr>
              <a:t>:</a:t>
            </a:r>
          </a:p>
          <a:p>
            <a:endParaRPr lang="es-ES" sz="16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  <a:p>
            <a:endParaRPr lang="es-ES" sz="16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0AC4FEBB-90CF-6BA5-3EBB-0A4D17F4CC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301294"/>
              </p:ext>
            </p:extLst>
          </p:nvPr>
        </p:nvGraphicFramePr>
        <p:xfrm>
          <a:off x="1430214" y="4125468"/>
          <a:ext cx="4758109" cy="1430217"/>
        </p:xfrm>
        <a:graphic>
          <a:graphicData uri="http://schemas.openxmlformats.org/drawingml/2006/table">
            <a:tbl>
              <a:tblPr/>
              <a:tblGrid>
                <a:gridCol w="4758109">
                  <a:extLst>
                    <a:ext uri="{9D8B030D-6E8A-4147-A177-3AD203B41FA5}">
                      <a16:colId xmlns:a16="http://schemas.microsoft.com/office/drawing/2014/main" val="3435907455"/>
                    </a:ext>
                  </a:extLst>
                </a:gridCol>
              </a:tblGrid>
              <a:tr h="1430217"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600" b="1" u="none" strike="noStrike" dirty="0">
                          <a:solidFill>
                            <a:srgbClr val="6D3757"/>
                          </a:solidFill>
                          <a:effectLst/>
                          <a:latin typeface="arial,sans-serif"/>
                        </a:rPr>
                        <a:t>Artificial Intelligence (IA, </a:t>
                      </a:r>
                      <a:r>
                        <a:rPr lang="en-US" sz="1600" b="1" u="none" strike="noStrike" dirty="0" err="1">
                          <a:solidFill>
                            <a:srgbClr val="6D3757"/>
                          </a:solidFill>
                          <a:effectLst/>
                          <a:latin typeface="arial,sans-serif"/>
                        </a:rPr>
                        <a:t>por</a:t>
                      </a:r>
                      <a:r>
                        <a:rPr lang="en-US" sz="1600" b="1" u="none" strike="noStrike" dirty="0">
                          <a:solidFill>
                            <a:srgbClr val="6D3757"/>
                          </a:solidFill>
                          <a:effectLst/>
                          <a:latin typeface="arial,sans-serif"/>
                        </a:rPr>
                        <a:t> sus </a:t>
                      </a:r>
                      <a:r>
                        <a:rPr lang="en-US" sz="1600" b="1" u="none" strike="noStrike" dirty="0" err="1">
                          <a:solidFill>
                            <a:srgbClr val="6D3757"/>
                          </a:solidFill>
                          <a:effectLst/>
                          <a:latin typeface="arial,sans-serif"/>
                        </a:rPr>
                        <a:t>siglas</a:t>
                      </a:r>
                      <a:r>
                        <a:rPr lang="en-US" sz="1600" b="1" u="none" strike="noStrike" dirty="0">
                          <a:solidFill>
                            <a:srgbClr val="6D3757"/>
                          </a:solidFill>
                          <a:effectLst/>
                          <a:latin typeface="arial,sans-serif"/>
                        </a:rPr>
                        <a:t> </a:t>
                      </a:r>
                      <a:r>
                        <a:rPr lang="en-US" sz="1600" b="1" u="none" strike="noStrike" dirty="0" err="1">
                          <a:solidFill>
                            <a:srgbClr val="6D3757"/>
                          </a:solidFill>
                          <a:effectLst/>
                          <a:latin typeface="arial,sans-serif"/>
                        </a:rPr>
                        <a:t>en</a:t>
                      </a:r>
                      <a:r>
                        <a:rPr lang="en-US" sz="1600" b="1" u="none" strike="noStrike" dirty="0">
                          <a:solidFill>
                            <a:srgbClr val="6D3757"/>
                          </a:solidFill>
                          <a:effectLst/>
                          <a:latin typeface="arial,sans-serif"/>
                        </a:rPr>
                        <a:t> </a:t>
                      </a:r>
                      <a:r>
                        <a:rPr lang="en-US" sz="1600" b="1" u="none" strike="noStrike" dirty="0" err="1">
                          <a:solidFill>
                            <a:srgbClr val="6D3757"/>
                          </a:solidFill>
                          <a:effectLst/>
                          <a:latin typeface="arial,sans-serif"/>
                        </a:rPr>
                        <a:t>español</a:t>
                      </a:r>
                      <a:r>
                        <a:rPr lang="en-US" sz="1600" b="1" u="none" strike="noStrike" dirty="0">
                          <a:solidFill>
                            <a:srgbClr val="6D3757"/>
                          </a:solidFill>
                          <a:effectLst/>
                          <a:latin typeface="arial,sans-serif"/>
                        </a:rPr>
                        <a:t>)</a:t>
                      </a:r>
                      <a:r>
                        <a:rPr lang="en-US" sz="1600" b="1" u="none" strike="noStrike" dirty="0">
                          <a:solidFill>
                            <a:srgbClr val="6D3757"/>
                          </a:solidFill>
                          <a:effectLst/>
                          <a:latin typeface="Georgia"/>
                        </a:rPr>
                        <a:t>: </a:t>
                      </a:r>
                      <a:endParaRPr lang="en-US" sz="1600" dirty="0">
                        <a:effectLst/>
                        <a:latin typeface="Georgia"/>
                      </a:endParaRPr>
                    </a:p>
                    <a:p>
                      <a:pPr fontAlgn="base"/>
                      <a:r>
                        <a:rPr lang="en-US" sz="1300" i="0" dirty="0">
                          <a:effectLst/>
                          <a:latin typeface="Minion New Italic"/>
                        </a:rPr>
                        <a:t>n. Abbr. </a:t>
                      </a:r>
                      <a:r>
                        <a:rPr lang="en-US" sz="1300" b="1" dirty="0">
                          <a:effectLst/>
                          <a:latin typeface="arial,sans-serif"/>
                        </a:rPr>
                        <a:t>AI1. </a:t>
                      </a:r>
                      <a:r>
                        <a:rPr lang="en-US" sz="1300" dirty="0">
                          <a:effectLst/>
                        </a:rPr>
                        <a:t>The ability of a computer or other machine to perform those activities that are normally thought to require intelligence.</a:t>
                      </a:r>
                    </a:p>
                    <a:p>
                      <a:pPr fontAlgn="base"/>
                      <a:r>
                        <a:rPr lang="en-US" sz="1300" b="1" dirty="0">
                          <a:effectLst/>
                          <a:latin typeface="arial,sans-serif"/>
                        </a:rPr>
                        <a:t>2. </a:t>
                      </a:r>
                      <a:r>
                        <a:rPr lang="en-US" sz="1300" dirty="0">
                          <a:effectLst/>
                        </a:rPr>
                        <a:t>The branch of computer science concerned with the development of machines having this ability.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794334"/>
                  </a:ext>
                </a:extLst>
              </a:tr>
            </a:tbl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183880C2-E1B4-901B-1290-8ABBECDA8550}"/>
              </a:ext>
            </a:extLst>
          </p:cNvPr>
          <p:cNvSpPr txBox="1"/>
          <p:nvPr/>
        </p:nvSpPr>
        <p:spPr>
          <a:xfrm>
            <a:off x="6325647" y="499356"/>
            <a:ext cx="4787661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1600" b="1" dirty="0">
                <a:solidFill>
                  <a:prstClr val="black"/>
                </a:solidFill>
                <a:latin typeface="Bradley Hand ITC"/>
              </a:rPr>
              <a:t>Es decir, la IA es la capacidad de los ordenadores de comportarse con inteligencia. Si bien la principal diferencia entre la inteligencia artificial y la humana es: LA IA NO ENTIENDE EL SIGNIFICADO.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8EB0240-B6F2-7F6C-2049-05D5D4C8EC59}"/>
              </a:ext>
            </a:extLst>
          </p:cNvPr>
          <p:cNvSpPr txBox="1"/>
          <p:nvPr/>
        </p:nvSpPr>
        <p:spPr>
          <a:xfrm>
            <a:off x="7233855" y="1523748"/>
            <a:ext cx="2996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u="sng" dirty="0">
                <a:solidFill>
                  <a:prstClr val="black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LLM </a:t>
            </a:r>
            <a:r>
              <a:rPr lang="es-ES" sz="1600" b="1" u="sng" dirty="0" err="1">
                <a:solidFill>
                  <a:prstClr val="black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Large</a:t>
            </a:r>
            <a:r>
              <a:rPr lang="es-ES" sz="1600" b="1" u="sng" dirty="0">
                <a:solidFill>
                  <a:prstClr val="black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 </a:t>
            </a:r>
            <a:r>
              <a:rPr lang="es-ES" sz="1600" b="1" u="sng" dirty="0" err="1">
                <a:solidFill>
                  <a:prstClr val="black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language</a:t>
            </a:r>
            <a:r>
              <a:rPr lang="es-ES" sz="1600" b="1" u="sng" dirty="0">
                <a:solidFill>
                  <a:prstClr val="black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 </a:t>
            </a:r>
            <a:r>
              <a:rPr lang="es-ES" sz="1600" b="1" u="sng" dirty="0" err="1">
                <a:solidFill>
                  <a:prstClr val="black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Models</a:t>
            </a:r>
            <a:endParaRPr lang="es-ES" sz="1600" b="1" u="sng" dirty="0">
              <a:solidFill>
                <a:prstClr val="black"/>
              </a:solidFill>
              <a:highlight>
                <a:srgbClr val="FFFF00"/>
              </a:highlight>
              <a:latin typeface="Bradley Hand ITC" panose="03070402050302030203" pitchFamily="66" charset="0"/>
            </a:endParaRPr>
          </a:p>
          <a:p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Enumeró las más importantes: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754DA4D-85A5-E5B7-F03D-1309AECEC084}"/>
              </a:ext>
            </a:extLst>
          </p:cNvPr>
          <p:cNvSpPr txBox="1"/>
          <p:nvPr/>
        </p:nvSpPr>
        <p:spPr>
          <a:xfrm>
            <a:off x="6698457" y="2069941"/>
            <a:ext cx="3932780" cy="3662541"/>
          </a:xfrm>
          <a:custGeom>
            <a:avLst/>
            <a:gdLst>
              <a:gd name="connsiteX0" fmla="*/ 0 w 3932780"/>
              <a:gd name="connsiteY0" fmla="*/ 0 h 3662541"/>
              <a:gd name="connsiteX1" fmla="*/ 522498 w 3932780"/>
              <a:gd name="connsiteY1" fmla="*/ 0 h 3662541"/>
              <a:gd name="connsiteX2" fmla="*/ 1084324 w 3932780"/>
              <a:gd name="connsiteY2" fmla="*/ 0 h 3662541"/>
              <a:gd name="connsiteX3" fmla="*/ 1606822 w 3932780"/>
              <a:gd name="connsiteY3" fmla="*/ 0 h 3662541"/>
              <a:gd name="connsiteX4" fmla="*/ 2129319 w 3932780"/>
              <a:gd name="connsiteY4" fmla="*/ 0 h 3662541"/>
              <a:gd name="connsiteX5" fmla="*/ 2573162 w 3932780"/>
              <a:gd name="connsiteY5" fmla="*/ 0 h 3662541"/>
              <a:gd name="connsiteX6" fmla="*/ 3056332 w 3932780"/>
              <a:gd name="connsiteY6" fmla="*/ 0 h 3662541"/>
              <a:gd name="connsiteX7" fmla="*/ 3932780 w 3932780"/>
              <a:gd name="connsiteY7" fmla="*/ 0 h 3662541"/>
              <a:gd name="connsiteX8" fmla="*/ 3932780 w 3932780"/>
              <a:gd name="connsiteY8" fmla="*/ 596471 h 3662541"/>
              <a:gd name="connsiteX9" fmla="*/ 3932780 w 3932780"/>
              <a:gd name="connsiteY9" fmla="*/ 1009815 h 3662541"/>
              <a:gd name="connsiteX10" fmla="*/ 3932780 w 3932780"/>
              <a:gd name="connsiteY10" fmla="*/ 1606286 h 3662541"/>
              <a:gd name="connsiteX11" fmla="*/ 3932780 w 3932780"/>
              <a:gd name="connsiteY11" fmla="*/ 2056255 h 3662541"/>
              <a:gd name="connsiteX12" fmla="*/ 3932780 w 3932780"/>
              <a:gd name="connsiteY12" fmla="*/ 2616101 h 3662541"/>
              <a:gd name="connsiteX13" fmla="*/ 3932780 w 3932780"/>
              <a:gd name="connsiteY13" fmla="*/ 3102695 h 3662541"/>
              <a:gd name="connsiteX14" fmla="*/ 3932780 w 3932780"/>
              <a:gd name="connsiteY14" fmla="*/ 3662541 h 3662541"/>
              <a:gd name="connsiteX15" fmla="*/ 3292299 w 3932780"/>
              <a:gd name="connsiteY15" fmla="*/ 3662541 h 3662541"/>
              <a:gd name="connsiteX16" fmla="*/ 2848456 w 3932780"/>
              <a:gd name="connsiteY16" fmla="*/ 3662541 h 3662541"/>
              <a:gd name="connsiteX17" fmla="*/ 2207975 w 3932780"/>
              <a:gd name="connsiteY17" fmla="*/ 3662541 h 3662541"/>
              <a:gd name="connsiteX18" fmla="*/ 1646149 w 3932780"/>
              <a:gd name="connsiteY18" fmla="*/ 3662541 h 3662541"/>
              <a:gd name="connsiteX19" fmla="*/ 1162979 w 3932780"/>
              <a:gd name="connsiteY19" fmla="*/ 3662541 h 3662541"/>
              <a:gd name="connsiteX20" fmla="*/ 522498 w 3932780"/>
              <a:gd name="connsiteY20" fmla="*/ 3662541 h 3662541"/>
              <a:gd name="connsiteX21" fmla="*/ 0 w 3932780"/>
              <a:gd name="connsiteY21" fmla="*/ 3662541 h 3662541"/>
              <a:gd name="connsiteX22" fmla="*/ 0 w 3932780"/>
              <a:gd name="connsiteY22" fmla="*/ 3102695 h 3662541"/>
              <a:gd name="connsiteX23" fmla="*/ 0 w 3932780"/>
              <a:gd name="connsiteY23" fmla="*/ 2616101 h 3662541"/>
              <a:gd name="connsiteX24" fmla="*/ 0 w 3932780"/>
              <a:gd name="connsiteY24" fmla="*/ 2019630 h 3662541"/>
              <a:gd name="connsiteX25" fmla="*/ 0 w 3932780"/>
              <a:gd name="connsiteY25" fmla="*/ 1533035 h 3662541"/>
              <a:gd name="connsiteX26" fmla="*/ 0 w 3932780"/>
              <a:gd name="connsiteY26" fmla="*/ 1119691 h 3662541"/>
              <a:gd name="connsiteX27" fmla="*/ 0 w 3932780"/>
              <a:gd name="connsiteY27" fmla="*/ 523220 h 3662541"/>
              <a:gd name="connsiteX28" fmla="*/ 0 w 3932780"/>
              <a:gd name="connsiteY28" fmla="*/ 0 h 3662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32780" h="3662541" extrusionOk="0">
                <a:moveTo>
                  <a:pt x="0" y="0"/>
                </a:moveTo>
                <a:cubicBezTo>
                  <a:pt x="213744" y="-60619"/>
                  <a:pt x="352881" y="23086"/>
                  <a:pt x="522498" y="0"/>
                </a:cubicBezTo>
                <a:cubicBezTo>
                  <a:pt x="692115" y="-23086"/>
                  <a:pt x="920200" y="23305"/>
                  <a:pt x="1084324" y="0"/>
                </a:cubicBezTo>
                <a:cubicBezTo>
                  <a:pt x="1248448" y="-23305"/>
                  <a:pt x="1355702" y="1590"/>
                  <a:pt x="1606822" y="0"/>
                </a:cubicBezTo>
                <a:cubicBezTo>
                  <a:pt x="1857942" y="-1590"/>
                  <a:pt x="1952566" y="25100"/>
                  <a:pt x="2129319" y="0"/>
                </a:cubicBezTo>
                <a:cubicBezTo>
                  <a:pt x="2306072" y="-25100"/>
                  <a:pt x="2469781" y="27195"/>
                  <a:pt x="2573162" y="0"/>
                </a:cubicBezTo>
                <a:cubicBezTo>
                  <a:pt x="2676543" y="-27195"/>
                  <a:pt x="2927471" y="1563"/>
                  <a:pt x="3056332" y="0"/>
                </a:cubicBezTo>
                <a:cubicBezTo>
                  <a:pt x="3185193" y="-1563"/>
                  <a:pt x="3698957" y="83952"/>
                  <a:pt x="3932780" y="0"/>
                </a:cubicBezTo>
                <a:cubicBezTo>
                  <a:pt x="3964098" y="263324"/>
                  <a:pt x="3868158" y="411875"/>
                  <a:pt x="3932780" y="596471"/>
                </a:cubicBezTo>
                <a:cubicBezTo>
                  <a:pt x="3997402" y="781067"/>
                  <a:pt x="3925318" y="847245"/>
                  <a:pt x="3932780" y="1009815"/>
                </a:cubicBezTo>
                <a:cubicBezTo>
                  <a:pt x="3940242" y="1172385"/>
                  <a:pt x="3865797" y="1321849"/>
                  <a:pt x="3932780" y="1606286"/>
                </a:cubicBezTo>
                <a:cubicBezTo>
                  <a:pt x="3999763" y="1890723"/>
                  <a:pt x="3932485" y="1925068"/>
                  <a:pt x="3932780" y="2056255"/>
                </a:cubicBezTo>
                <a:cubicBezTo>
                  <a:pt x="3933075" y="2187442"/>
                  <a:pt x="3925294" y="2471842"/>
                  <a:pt x="3932780" y="2616101"/>
                </a:cubicBezTo>
                <a:cubicBezTo>
                  <a:pt x="3940266" y="2760360"/>
                  <a:pt x="3876214" y="2942772"/>
                  <a:pt x="3932780" y="3102695"/>
                </a:cubicBezTo>
                <a:cubicBezTo>
                  <a:pt x="3989346" y="3262618"/>
                  <a:pt x="3901832" y="3505022"/>
                  <a:pt x="3932780" y="3662541"/>
                </a:cubicBezTo>
                <a:cubicBezTo>
                  <a:pt x="3740554" y="3692998"/>
                  <a:pt x="3502455" y="3589929"/>
                  <a:pt x="3292299" y="3662541"/>
                </a:cubicBezTo>
                <a:cubicBezTo>
                  <a:pt x="3082143" y="3735153"/>
                  <a:pt x="3069802" y="3654838"/>
                  <a:pt x="2848456" y="3662541"/>
                </a:cubicBezTo>
                <a:cubicBezTo>
                  <a:pt x="2627110" y="3670244"/>
                  <a:pt x="2425125" y="3638099"/>
                  <a:pt x="2207975" y="3662541"/>
                </a:cubicBezTo>
                <a:cubicBezTo>
                  <a:pt x="1990825" y="3686983"/>
                  <a:pt x="1862569" y="3621767"/>
                  <a:pt x="1646149" y="3662541"/>
                </a:cubicBezTo>
                <a:cubicBezTo>
                  <a:pt x="1429729" y="3703315"/>
                  <a:pt x="1393559" y="3624505"/>
                  <a:pt x="1162979" y="3662541"/>
                </a:cubicBezTo>
                <a:cubicBezTo>
                  <a:pt x="932399" y="3700577"/>
                  <a:pt x="760879" y="3618154"/>
                  <a:pt x="522498" y="3662541"/>
                </a:cubicBezTo>
                <a:cubicBezTo>
                  <a:pt x="284117" y="3706928"/>
                  <a:pt x="208758" y="3602272"/>
                  <a:pt x="0" y="3662541"/>
                </a:cubicBezTo>
                <a:cubicBezTo>
                  <a:pt x="-466" y="3521049"/>
                  <a:pt x="16740" y="3266152"/>
                  <a:pt x="0" y="3102695"/>
                </a:cubicBezTo>
                <a:cubicBezTo>
                  <a:pt x="-16740" y="2939238"/>
                  <a:pt x="19634" y="2821370"/>
                  <a:pt x="0" y="2616101"/>
                </a:cubicBezTo>
                <a:cubicBezTo>
                  <a:pt x="-19634" y="2410832"/>
                  <a:pt x="63483" y="2225049"/>
                  <a:pt x="0" y="2019630"/>
                </a:cubicBezTo>
                <a:cubicBezTo>
                  <a:pt x="-63483" y="1814211"/>
                  <a:pt x="17850" y="1647618"/>
                  <a:pt x="0" y="1533035"/>
                </a:cubicBezTo>
                <a:cubicBezTo>
                  <a:pt x="-17850" y="1418453"/>
                  <a:pt x="6608" y="1313441"/>
                  <a:pt x="0" y="1119691"/>
                </a:cubicBezTo>
                <a:cubicBezTo>
                  <a:pt x="-6608" y="925941"/>
                  <a:pt x="58523" y="812387"/>
                  <a:pt x="0" y="523220"/>
                </a:cubicBezTo>
                <a:cubicBezTo>
                  <a:pt x="-58523" y="234053"/>
                  <a:pt x="36594" y="192040"/>
                  <a:pt x="0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xmlns="" sd="16600828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rtl="0"/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*</a:t>
            </a:r>
            <a:r>
              <a:rPr lang="es-ES" sz="1600" b="1" dirty="0" err="1">
                <a:solidFill>
                  <a:prstClr val="black"/>
                </a:solidFill>
                <a:latin typeface="Bradley Hand ITC" panose="03070402050302030203" pitchFamily="66" charset="0"/>
              </a:rPr>
              <a:t>ChatGPT</a:t>
            </a: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 : </a:t>
            </a: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https://chat.openai.com</a:t>
            </a: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 - nuevo: 4.O (la aplicación en el móvil permite hablar)</a:t>
            </a:r>
          </a:p>
          <a:p>
            <a:pPr rtl="0"/>
            <a:endParaRPr lang="es-ES" sz="10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  <a:p>
            <a:pPr rtl="0"/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*</a:t>
            </a:r>
            <a:r>
              <a:rPr lang="es-ES" sz="1600" b="1" dirty="0" err="1">
                <a:solidFill>
                  <a:prstClr val="black"/>
                </a:solidFill>
                <a:latin typeface="Bradley Hand ITC" panose="03070402050302030203" pitchFamily="66" charset="0"/>
              </a:rPr>
              <a:t>Copilot</a:t>
            </a: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 (anteriormente Bing Chat: </a:t>
            </a:r>
            <a:r>
              <a:rPr lang="es-ES" sz="1600" b="1" dirty="0" err="1">
                <a:solidFill>
                  <a:prstClr val="black"/>
                </a:solidFill>
                <a:latin typeface="Bradley Hand ITC" panose="03070402050302030203" pitchFamily="66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Copilot</a:t>
            </a: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(microsoft.com)</a:t>
            </a: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 (Microsoft Navegador Edge trae el </a:t>
            </a:r>
            <a:r>
              <a:rPr lang="es-ES" sz="1600" b="1" dirty="0" err="1">
                <a:solidFill>
                  <a:prstClr val="black"/>
                </a:solidFill>
                <a:latin typeface="Bradley Hand ITC" panose="03070402050302030203" pitchFamily="66" charset="0"/>
              </a:rPr>
              <a:t>CoPilot</a:t>
            </a: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 integrado)</a:t>
            </a:r>
          </a:p>
          <a:p>
            <a:pPr rtl="0"/>
            <a:endParaRPr lang="es-ES" sz="10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  <a:p>
            <a:pPr rtl="0"/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*Géminis (antes Bardo) : </a:t>
            </a: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Géminis (google.com)</a:t>
            </a:r>
            <a:endParaRPr lang="es-ES" sz="16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  <a:p>
            <a:pPr rtl="0"/>
            <a:endParaRPr lang="es-ES" sz="10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  <a:p>
            <a:pPr rtl="0"/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*</a:t>
            </a:r>
            <a:r>
              <a:rPr lang="es-ES" sz="1600" b="1" dirty="0" err="1">
                <a:solidFill>
                  <a:prstClr val="black"/>
                </a:solidFill>
                <a:latin typeface="Bradley Hand ITC" panose="03070402050302030203" pitchFamily="66" charset="0"/>
              </a:rPr>
              <a:t>Perplexity</a:t>
            </a:r>
            <a:endParaRPr lang="es-ES" sz="16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  <a:p>
            <a:pPr rtl="0"/>
            <a:endParaRPr lang="es-ES" sz="10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  <a:p>
            <a:pPr rtl="0"/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*Julius.ai</a:t>
            </a: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 (para matemáticas/estadística)</a:t>
            </a:r>
          </a:p>
          <a:p>
            <a:pPr rtl="0"/>
            <a:endParaRPr lang="es-ES" sz="10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  <a:p>
            <a:pPr rtl="0"/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*Claude</a:t>
            </a:r>
            <a:endParaRPr lang="es-ES" sz="16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C70F09E-B32E-E660-64E8-67394413445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417"/>
          <a:stretch/>
        </p:blipFill>
        <p:spPr>
          <a:xfrm rot="20007384">
            <a:off x="2243773" y="1332689"/>
            <a:ext cx="731129" cy="7718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E57D944-AA39-3EAE-DA98-B99B08510F9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657" t="11515" b="5576"/>
          <a:stretch/>
        </p:blipFill>
        <p:spPr>
          <a:xfrm rot="19101386">
            <a:off x="4434166" y="2804638"/>
            <a:ext cx="642165" cy="8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121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ageCurlDouble"/>
      </p:transition>
    </mc:Choice>
    <mc:Fallback xmlns="">
      <p:transition spd="slow" advClick="0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C4F2E-DA00-40F6-745C-6CADBA43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6" name="Marcador de contenido 15" descr="Imagen que contiene exterior, azul, firmar, grande&#10;&#10;Descripción generada automáticamente">
            <a:extLst>
              <a:ext uri="{FF2B5EF4-FFF2-40B4-BE49-F238E27FC236}">
                <a16:creationId xmlns:a16="http://schemas.microsoft.com/office/drawing/2014/main" id="{4B0D9260-5B0C-1D22-80DF-3BA59E35E5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E03F527-C7AB-4F54-3879-7356A281B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670"/>
            <a:ext cx="12315065" cy="6924908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E338FC38-F928-BA87-3DD2-04BDF86252F7}"/>
              </a:ext>
            </a:extLst>
          </p:cNvPr>
          <p:cNvSpPr txBox="1"/>
          <p:nvPr/>
        </p:nvSpPr>
        <p:spPr>
          <a:xfrm>
            <a:off x="1593686" y="462261"/>
            <a:ext cx="4471038" cy="52629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1600" b="1" dirty="0">
                <a:solidFill>
                  <a:prstClr val="black"/>
                </a:solidFill>
                <a:latin typeface="Bradley Hand ITC"/>
              </a:rPr>
              <a:t>Para terminar la jornada lectiva buscamos la respuesta a la siguiente pregunta: </a:t>
            </a:r>
          </a:p>
          <a:p>
            <a:pPr algn="l"/>
            <a:r>
              <a:rPr lang="es-ES" sz="1600" b="1" u="sng" dirty="0">
                <a:solidFill>
                  <a:prstClr val="black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*¿Qué hace especial a la IA Generativa con </a:t>
            </a:r>
            <a:r>
              <a:rPr lang="es-ES" sz="1600" b="1" u="sng" dirty="0" err="1">
                <a:solidFill>
                  <a:prstClr val="black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LLMs</a:t>
            </a:r>
            <a:r>
              <a:rPr lang="es-ES" sz="1600" b="1" u="sng" dirty="0">
                <a:solidFill>
                  <a:prstClr val="black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?</a:t>
            </a:r>
          </a:p>
          <a:p>
            <a:pPr algn="l"/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        CREAR - COMUNICAR - CODIFICAR</a:t>
            </a:r>
          </a:p>
          <a:p>
            <a:pPr algn="l"/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Algunos casos de uso prácticos en Educación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Planes de lección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Recursos para lecciones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Textos de muestra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Rúbricas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Documentación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prstClr val="black"/>
                </a:solidFill>
                <a:latin typeface="Bradley Hand ITC"/>
              </a:rPr>
              <a:t>Evaluaciones formativas</a:t>
            </a:r>
            <a:endParaRPr lang="es-ES" dirty="0">
              <a:solidFill>
                <a:prstClr val="black"/>
              </a:solidFill>
              <a:latin typeface="Bradley Hand ITC"/>
            </a:endParaRPr>
          </a:p>
          <a:p>
            <a:r>
              <a:rPr lang="es-ES" sz="1600" b="1" dirty="0">
                <a:solidFill>
                  <a:prstClr val="black"/>
                </a:solidFill>
                <a:latin typeface="Bradley Hand ITC"/>
              </a:rPr>
              <a:t>Esas son algunas de las cosas que puede hacer por ti, proporcionándote más tiempo. Pero, además, ofrece muchas más oportunidades:</a:t>
            </a:r>
            <a:endParaRPr lang="es-ES" dirty="0">
              <a:solidFill>
                <a:prstClr val="black"/>
              </a:solidFill>
              <a:latin typeface="Bradley Hand ITC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Aprendizaje personalizado y caminos de aprendizaje diferenciados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Tutores virtuales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Contenido personalizado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Flujos de trabajo automatizados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Evaluaciones adaptativas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Mayor inclusividad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81346FF-07B6-0693-BC36-81E50CB3D7C0}"/>
              </a:ext>
            </a:extLst>
          </p:cNvPr>
          <p:cNvSpPr txBox="1"/>
          <p:nvPr/>
        </p:nvSpPr>
        <p:spPr>
          <a:xfrm>
            <a:off x="6675850" y="425999"/>
            <a:ext cx="4167554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" b="1" dirty="0">
                <a:solidFill>
                  <a:prstClr val="black"/>
                </a:solidFill>
                <a:latin typeface="Bradley Hand ITC"/>
              </a:rPr>
              <a:t>Pero la jornada no había terminado: tocaba disfrutar de un tour guiado por la ciudad de la Valeta.</a:t>
            </a:r>
            <a:endParaRPr lang="es-ES" dirty="0">
              <a:solidFill>
                <a:prstClr val="black"/>
              </a:solidFill>
              <a:latin typeface="Bradley Hand ITC"/>
            </a:endParaRPr>
          </a:p>
        </p:txBody>
      </p:sp>
      <p:pic>
        <p:nvPicPr>
          <p:cNvPr id="9" name="Imagen 8" descr="Imagen que contiene interior, niña, joven, mujer&#10;&#10;Descripción generada automáticamente">
            <a:extLst>
              <a:ext uri="{FF2B5EF4-FFF2-40B4-BE49-F238E27FC236}">
                <a16:creationId xmlns:a16="http://schemas.microsoft.com/office/drawing/2014/main" id="{06861732-A535-7FA2-B656-96BF2E8443B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90720" y="2525400"/>
            <a:ext cx="2702817" cy="2027113"/>
          </a:xfrm>
          <a:prstGeom prst="rect">
            <a:avLst/>
          </a:prstGeom>
        </p:spPr>
      </p:pic>
      <p:pic>
        <p:nvPicPr>
          <p:cNvPr id="11" name="Imagen 10" descr="Playa con vista al mar&#10;&#10;Descripción generada automáticamente">
            <a:extLst>
              <a:ext uri="{FF2B5EF4-FFF2-40B4-BE49-F238E27FC236}">
                <a16:creationId xmlns:a16="http://schemas.microsoft.com/office/drawing/2014/main" id="{A3A274EC-287C-A6FE-8514-75B2913213F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945" y="1449379"/>
            <a:ext cx="2414116" cy="1810587"/>
          </a:xfrm>
          <a:prstGeom prst="rect">
            <a:avLst/>
          </a:prstGeom>
        </p:spPr>
      </p:pic>
      <p:pic>
        <p:nvPicPr>
          <p:cNvPr id="14" name="Imagen 13" descr="Imagen que contiene interior, viejo, grande, sucio&#10;&#10;Descripción generada automáticamente">
            <a:extLst>
              <a:ext uri="{FF2B5EF4-FFF2-40B4-BE49-F238E27FC236}">
                <a16:creationId xmlns:a16="http://schemas.microsoft.com/office/drawing/2014/main" id="{1655755E-0F71-EE5A-AE2E-5919A98C608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35"/>
          <a:stretch/>
        </p:blipFill>
        <p:spPr>
          <a:xfrm rot="5400000">
            <a:off x="8504369" y="3505947"/>
            <a:ext cx="2307336" cy="200602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E57D944-AA39-3EAE-DA98-B99B08510F9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657" t="11515" b="5576"/>
          <a:stretch/>
        </p:blipFill>
        <p:spPr>
          <a:xfrm rot="19092900">
            <a:off x="8347249" y="3361754"/>
            <a:ext cx="541443" cy="11433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C70F09E-B32E-E660-64E8-67394413445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417"/>
          <a:stretch/>
        </p:blipFill>
        <p:spPr>
          <a:xfrm rot="19980650">
            <a:off x="6158625" y="2168121"/>
            <a:ext cx="729907" cy="14973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4966DE2-0168-9840-CB78-EFDAF4584A7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730" t="12233" r="1" b="11922"/>
          <a:stretch/>
        </p:blipFill>
        <p:spPr>
          <a:xfrm rot="20212653" flipV="1">
            <a:off x="10199180" y="5437417"/>
            <a:ext cx="739400" cy="14861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B685831-1CAE-9F76-F464-855494C8B5C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730" t="12233" r="1" b="11922"/>
          <a:stretch/>
        </p:blipFill>
        <p:spPr>
          <a:xfrm flipV="1">
            <a:off x="9512349" y="1402785"/>
            <a:ext cx="687350" cy="13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44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ageCurlDouble"/>
      </p:transition>
    </mc:Choice>
    <mc:Fallback xmlns="">
      <p:transition spd="slow" advClick="0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C4F2E-DA00-40F6-745C-6CADBA43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 descr="Imagen que contiene Sitio web&#10;&#10;Descripción generada automáticamente">
            <a:extLst>
              <a:ext uri="{FF2B5EF4-FFF2-40B4-BE49-F238E27FC236}">
                <a16:creationId xmlns:a16="http://schemas.microsoft.com/office/drawing/2014/main" id="{2B69ACC8-3256-2C8B-3C75-192FCF361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E03F527-C7AB-4F54-3879-7356A281B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3065" y="115184"/>
            <a:ext cx="12315065" cy="6924908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CE01A377-65E1-650B-154B-0A3A14893832}"/>
              </a:ext>
            </a:extLst>
          </p:cNvPr>
          <p:cNvSpPr/>
          <p:nvPr/>
        </p:nvSpPr>
        <p:spPr>
          <a:xfrm>
            <a:off x="1550102" y="561920"/>
            <a:ext cx="347883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Día 2 (</a:t>
            </a:r>
            <a:r>
              <a:rPr lang="es-E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27</a:t>
            </a:r>
            <a:r>
              <a:rPr lang="es-E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.08.2024)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6B49C102-106E-CC1C-5921-C4CFBA4FF995}"/>
              </a:ext>
            </a:extLst>
          </p:cNvPr>
          <p:cNvSpPr txBox="1"/>
          <p:nvPr/>
        </p:nvSpPr>
        <p:spPr>
          <a:xfrm>
            <a:off x="1345995" y="1092267"/>
            <a:ext cx="1655068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400" b="1" dirty="0">
                <a:latin typeface="Bradley Hand ITC"/>
              </a:rPr>
              <a:t>Comenzamos la segunda jornada probando  las Aplicaciones IA</a:t>
            </a:r>
            <a:endParaRPr lang="es-ES" sz="14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31A63E3-3267-C899-1AC6-BBDF2E7613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t="41051" r="7414" b="47331"/>
          <a:stretch/>
        </p:blipFill>
        <p:spPr>
          <a:xfrm>
            <a:off x="3004423" y="1384103"/>
            <a:ext cx="2920741" cy="56877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57329CB-E230-A747-669E-B71D38EE22D2}"/>
              </a:ext>
            </a:extLst>
          </p:cNvPr>
          <p:cNvSpPr txBox="1"/>
          <p:nvPr/>
        </p:nvSpPr>
        <p:spPr>
          <a:xfrm>
            <a:off x="1550102" y="2387934"/>
            <a:ext cx="4384423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1400" b="1" dirty="0">
                <a:latin typeface="Bradley Hand ITC"/>
              </a:rPr>
              <a:t>   A tener en cuenta y muy importante es que la IA evoluciona muy rápidamente:, empezó creando texto ya crea música y a finales de año creará vídeo.</a:t>
            </a:r>
          </a:p>
          <a:p>
            <a:endParaRPr lang="es-ES" sz="1400" b="1" dirty="0">
              <a:latin typeface="Bradley Hand ITC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241CA38-C189-5FFE-3A0D-EB62046FDCE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07" t="9931" b="2690"/>
          <a:stretch/>
        </p:blipFill>
        <p:spPr>
          <a:xfrm>
            <a:off x="1340103" y="3202355"/>
            <a:ext cx="2480310" cy="167240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E9F6FF1-8BA7-DE75-D11C-6A883D7FBDB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5789" r="1842" b="7251"/>
          <a:stretch/>
        </p:blipFill>
        <p:spPr>
          <a:xfrm>
            <a:off x="3178141" y="4107788"/>
            <a:ext cx="2730056" cy="1605341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0A86B35-12A6-1C3E-E87C-21337A232E0A}"/>
              </a:ext>
            </a:extLst>
          </p:cNvPr>
          <p:cNvSpPr txBox="1"/>
          <p:nvPr/>
        </p:nvSpPr>
        <p:spPr>
          <a:xfrm rot="19642491">
            <a:off x="1776154" y="4239641"/>
            <a:ext cx="32408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FF0000"/>
                </a:solidFill>
                <a:latin typeface="Bradley Hand ITC"/>
              </a:rPr>
              <a:t>Pasos para trabajar con la AI</a:t>
            </a:r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68878CF1-4E6C-3F19-579E-AB8A1CC50B77}"/>
              </a:ext>
            </a:extLst>
          </p:cNvPr>
          <p:cNvSpPr/>
          <p:nvPr/>
        </p:nvSpPr>
        <p:spPr>
          <a:xfrm>
            <a:off x="6568213" y="392876"/>
            <a:ext cx="1437354" cy="6480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00"/>
              </a:lnSpc>
              <a:buNone/>
            </a:pP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Claude</a:t>
            </a:r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8395ABBC-6318-2CA9-2A24-066948A533F7}"/>
              </a:ext>
            </a:extLst>
          </p:cNvPr>
          <p:cNvSpPr/>
          <p:nvPr/>
        </p:nvSpPr>
        <p:spPr>
          <a:xfrm>
            <a:off x="6142177" y="1068568"/>
            <a:ext cx="2400969" cy="2133787"/>
          </a:xfrm>
          <a:custGeom>
            <a:avLst/>
            <a:gdLst>
              <a:gd name="connsiteX0" fmla="*/ 0 w 2400969"/>
              <a:gd name="connsiteY0" fmla="*/ 0 h 2133787"/>
              <a:gd name="connsiteX1" fmla="*/ 456184 w 2400969"/>
              <a:gd name="connsiteY1" fmla="*/ 0 h 2133787"/>
              <a:gd name="connsiteX2" fmla="*/ 864349 w 2400969"/>
              <a:gd name="connsiteY2" fmla="*/ 0 h 2133787"/>
              <a:gd name="connsiteX3" fmla="*/ 1368552 w 2400969"/>
              <a:gd name="connsiteY3" fmla="*/ 0 h 2133787"/>
              <a:gd name="connsiteX4" fmla="*/ 1896766 w 2400969"/>
              <a:gd name="connsiteY4" fmla="*/ 0 h 2133787"/>
              <a:gd name="connsiteX5" fmla="*/ 2400969 w 2400969"/>
              <a:gd name="connsiteY5" fmla="*/ 0 h 2133787"/>
              <a:gd name="connsiteX6" fmla="*/ 2400969 w 2400969"/>
              <a:gd name="connsiteY6" fmla="*/ 512109 h 2133787"/>
              <a:gd name="connsiteX7" fmla="*/ 2400969 w 2400969"/>
              <a:gd name="connsiteY7" fmla="*/ 1002880 h 2133787"/>
              <a:gd name="connsiteX8" fmla="*/ 2400969 w 2400969"/>
              <a:gd name="connsiteY8" fmla="*/ 1514989 h 2133787"/>
              <a:gd name="connsiteX9" fmla="*/ 2400969 w 2400969"/>
              <a:gd name="connsiteY9" fmla="*/ 2133787 h 2133787"/>
              <a:gd name="connsiteX10" fmla="*/ 1992804 w 2400969"/>
              <a:gd name="connsiteY10" fmla="*/ 2133787 h 2133787"/>
              <a:gd name="connsiteX11" fmla="*/ 1536620 w 2400969"/>
              <a:gd name="connsiteY11" fmla="*/ 2133787 h 2133787"/>
              <a:gd name="connsiteX12" fmla="*/ 1104446 w 2400969"/>
              <a:gd name="connsiteY12" fmla="*/ 2133787 h 2133787"/>
              <a:gd name="connsiteX13" fmla="*/ 672271 w 2400969"/>
              <a:gd name="connsiteY13" fmla="*/ 2133787 h 2133787"/>
              <a:gd name="connsiteX14" fmla="*/ 0 w 2400969"/>
              <a:gd name="connsiteY14" fmla="*/ 2133787 h 2133787"/>
              <a:gd name="connsiteX15" fmla="*/ 0 w 2400969"/>
              <a:gd name="connsiteY15" fmla="*/ 1600340 h 2133787"/>
              <a:gd name="connsiteX16" fmla="*/ 0 w 2400969"/>
              <a:gd name="connsiteY16" fmla="*/ 1109569 h 2133787"/>
              <a:gd name="connsiteX17" fmla="*/ 0 w 2400969"/>
              <a:gd name="connsiteY17" fmla="*/ 618798 h 2133787"/>
              <a:gd name="connsiteX18" fmla="*/ 0 w 2400969"/>
              <a:gd name="connsiteY18" fmla="*/ 0 h 2133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400969" h="2133787" extrusionOk="0">
                <a:moveTo>
                  <a:pt x="0" y="0"/>
                </a:moveTo>
                <a:cubicBezTo>
                  <a:pt x="176067" y="-45"/>
                  <a:pt x="263827" y="30888"/>
                  <a:pt x="456184" y="0"/>
                </a:cubicBezTo>
                <a:cubicBezTo>
                  <a:pt x="648541" y="-30888"/>
                  <a:pt x="683947" y="26373"/>
                  <a:pt x="864349" y="0"/>
                </a:cubicBezTo>
                <a:cubicBezTo>
                  <a:pt x="1044751" y="-26373"/>
                  <a:pt x="1142375" y="31567"/>
                  <a:pt x="1368552" y="0"/>
                </a:cubicBezTo>
                <a:cubicBezTo>
                  <a:pt x="1594729" y="-31567"/>
                  <a:pt x="1776383" y="3790"/>
                  <a:pt x="1896766" y="0"/>
                </a:cubicBezTo>
                <a:cubicBezTo>
                  <a:pt x="2017149" y="-3790"/>
                  <a:pt x="2228241" y="51920"/>
                  <a:pt x="2400969" y="0"/>
                </a:cubicBezTo>
                <a:cubicBezTo>
                  <a:pt x="2451602" y="201059"/>
                  <a:pt x="2342574" y="393929"/>
                  <a:pt x="2400969" y="512109"/>
                </a:cubicBezTo>
                <a:cubicBezTo>
                  <a:pt x="2459364" y="630289"/>
                  <a:pt x="2388027" y="793299"/>
                  <a:pt x="2400969" y="1002880"/>
                </a:cubicBezTo>
                <a:cubicBezTo>
                  <a:pt x="2413911" y="1212461"/>
                  <a:pt x="2380394" y="1296303"/>
                  <a:pt x="2400969" y="1514989"/>
                </a:cubicBezTo>
                <a:cubicBezTo>
                  <a:pt x="2421544" y="1733675"/>
                  <a:pt x="2350229" y="1910168"/>
                  <a:pt x="2400969" y="2133787"/>
                </a:cubicBezTo>
                <a:cubicBezTo>
                  <a:pt x="2282867" y="2144606"/>
                  <a:pt x="2190293" y="2121597"/>
                  <a:pt x="1992804" y="2133787"/>
                </a:cubicBezTo>
                <a:cubicBezTo>
                  <a:pt x="1795315" y="2145977"/>
                  <a:pt x="1662894" y="2103772"/>
                  <a:pt x="1536620" y="2133787"/>
                </a:cubicBezTo>
                <a:cubicBezTo>
                  <a:pt x="1410346" y="2163802"/>
                  <a:pt x="1212252" y="2123242"/>
                  <a:pt x="1104446" y="2133787"/>
                </a:cubicBezTo>
                <a:cubicBezTo>
                  <a:pt x="996640" y="2144332"/>
                  <a:pt x="879606" y="2132820"/>
                  <a:pt x="672271" y="2133787"/>
                </a:cubicBezTo>
                <a:cubicBezTo>
                  <a:pt x="464937" y="2134754"/>
                  <a:pt x="243978" y="2078319"/>
                  <a:pt x="0" y="2133787"/>
                </a:cubicBezTo>
                <a:cubicBezTo>
                  <a:pt x="-35274" y="1937103"/>
                  <a:pt x="17268" y="1844978"/>
                  <a:pt x="0" y="1600340"/>
                </a:cubicBezTo>
                <a:cubicBezTo>
                  <a:pt x="-17268" y="1355702"/>
                  <a:pt x="13951" y="1253354"/>
                  <a:pt x="0" y="1109569"/>
                </a:cubicBezTo>
                <a:cubicBezTo>
                  <a:pt x="-13951" y="965784"/>
                  <a:pt x="31162" y="815275"/>
                  <a:pt x="0" y="618798"/>
                </a:cubicBezTo>
                <a:cubicBezTo>
                  <a:pt x="-31162" y="422321"/>
                  <a:pt x="31122" y="188890"/>
                  <a:pt x="0" y="0"/>
                </a:cubicBez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22155971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200" b="1" dirty="0">
                <a:latin typeface="Bradley Hand ITC"/>
              </a:rPr>
              <a:t>Claude es una IA avanzada desarrollada por Anthropic. Compite con ChatGPT y Gemini, destacando en la generación de contenido y procesamiento de </a:t>
            </a:r>
            <a:r>
              <a:rPr lang="en-US" sz="1200" b="1" dirty="0" err="1">
                <a:latin typeface="Bradley Hand ITC"/>
              </a:rPr>
              <a:t>información</a:t>
            </a:r>
            <a:r>
              <a:rPr lang="en-US" sz="1200" b="1" dirty="0">
                <a:latin typeface="Bradley Hand ITC"/>
              </a:rPr>
              <a:t>.</a:t>
            </a:r>
          </a:p>
          <a:p>
            <a:pPr marL="0" indent="0" algn="just">
              <a:buNone/>
            </a:pPr>
            <a:endParaRPr lang="en-US" sz="800" b="1" dirty="0">
              <a:latin typeface="Bradley Hand ITC"/>
            </a:endParaRPr>
          </a:p>
          <a:p>
            <a:pPr algn="just"/>
            <a:r>
              <a:rPr lang="en-US" sz="1200" b="1" dirty="0">
                <a:latin typeface="Bradley Hand ITC"/>
              </a:rPr>
              <a:t>Claude </a:t>
            </a:r>
            <a:r>
              <a:rPr lang="en-US" sz="1200" b="1" dirty="0" err="1">
                <a:latin typeface="Bradley Hand ITC"/>
              </a:rPr>
              <a:t>ofrece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aplicaciones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en</a:t>
            </a:r>
            <a:r>
              <a:rPr lang="en-US" sz="1200" b="1" dirty="0">
                <a:latin typeface="Bradley Hand ITC"/>
              </a:rPr>
              <a:t> la </a:t>
            </a:r>
            <a:r>
              <a:rPr lang="en-US" sz="1200" b="1" dirty="0" err="1">
                <a:latin typeface="Bradley Hand ITC"/>
              </a:rPr>
              <a:t>generación</a:t>
            </a:r>
            <a:r>
              <a:rPr lang="en-US" sz="1200" b="1" dirty="0">
                <a:latin typeface="Bradley Hand ITC"/>
              </a:rPr>
              <a:t> de </a:t>
            </a:r>
            <a:r>
              <a:rPr lang="en-US" sz="1200" b="1" dirty="0" err="1">
                <a:latin typeface="Bradley Hand ITC"/>
              </a:rPr>
              <a:t>texto</a:t>
            </a:r>
            <a:r>
              <a:rPr lang="en-US" sz="1200" b="1" dirty="0">
                <a:latin typeface="Bradley Hand ITC"/>
              </a:rPr>
              <a:t>, </a:t>
            </a:r>
            <a:r>
              <a:rPr lang="en-US" sz="1200" b="1" dirty="0" err="1">
                <a:latin typeface="Bradley Hand ITC"/>
              </a:rPr>
              <a:t>análisis</a:t>
            </a:r>
            <a:r>
              <a:rPr lang="en-US" sz="1200" b="1" dirty="0">
                <a:latin typeface="Bradley Hand ITC"/>
              </a:rPr>
              <a:t> de </a:t>
            </a:r>
            <a:r>
              <a:rPr lang="en-US" sz="1200" b="1" dirty="0" err="1">
                <a:latin typeface="Bradley Hand ITC"/>
              </a:rPr>
              <a:t>datos</a:t>
            </a:r>
            <a:r>
              <a:rPr lang="en-US" sz="1200" b="1" dirty="0">
                <a:latin typeface="Bradley Hand ITC"/>
              </a:rPr>
              <a:t> y </a:t>
            </a:r>
            <a:r>
              <a:rPr lang="en-US" sz="1200" b="1" dirty="0" err="1">
                <a:latin typeface="Bradley Hand ITC"/>
              </a:rPr>
              <a:t>asistencia</a:t>
            </a:r>
            <a:r>
              <a:rPr lang="en-US" sz="1200" b="1" dirty="0">
                <a:latin typeface="Bradley Hand ITC"/>
              </a:rPr>
              <a:t> virtual.</a:t>
            </a:r>
          </a:p>
          <a:p>
            <a:pPr algn="just"/>
            <a:endParaRPr lang="en-US" sz="800" b="1" dirty="0">
              <a:latin typeface="Bradley Hand ITC"/>
            </a:endParaRPr>
          </a:p>
          <a:p>
            <a:pPr algn="just"/>
            <a:r>
              <a:rPr lang="en-US" sz="1200" b="1" dirty="0">
                <a:latin typeface="Bradley Hand ITC"/>
              </a:rPr>
              <a:t>El </a:t>
            </a:r>
            <a:r>
              <a:rPr lang="en-US" sz="1200" b="1" dirty="0" err="1">
                <a:latin typeface="Bradley Hand ITC"/>
              </a:rPr>
              <a:t>coste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mensual</a:t>
            </a:r>
            <a:r>
              <a:rPr lang="en-US" sz="1200" b="1" dirty="0">
                <a:latin typeface="Bradley Hand ITC"/>
              </a:rPr>
              <a:t> de Claude </a:t>
            </a:r>
            <a:r>
              <a:rPr lang="en-US" sz="1200" b="1" dirty="0" err="1">
                <a:latin typeface="Bradley Hand ITC"/>
              </a:rPr>
              <a:t>oscila</a:t>
            </a:r>
            <a:r>
              <a:rPr lang="en-US" sz="1200" b="1" dirty="0">
                <a:latin typeface="Bradley Hand ITC"/>
              </a:rPr>
              <a:t> entre $20 y $30</a:t>
            </a:r>
            <a:endParaRPr lang="en-US" sz="1400" b="1" dirty="0">
              <a:latin typeface="Bradley Hand ITC"/>
            </a:endParaRPr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3BCF7F4C-5290-5982-9628-555E07B65F96}"/>
              </a:ext>
            </a:extLst>
          </p:cNvPr>
          <p:cNvSpPr/>
          <p:nvPr/>
        </p:nvSpPr>
        <p:spPr>
          <a:xfrm>
            <a:off x="6234287" y="2551942"/>
            <a:ext cx="210520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400" b="1" dirty="0">
              <a:latin typeface="Bradley Hand ITC"/>
            </a:endParaRPr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AD44C559-56DE-14C6-E92E-2FBD516B16EC}"/>
              </a:ext>
            </a:extLst>
          </p:cNvPr>
          <p:cNvSpPr/>
          <p:nvPr/>
        </p:nvSpPr>
        <p:spPr>
          <a:xfrm>
            <a:off x="8954756" y="378540"/>
            <a:ext cx="1653259" cy="6480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00"/>
              </a:lnSpc>
              <a:buNone/>
            </a:pP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Gemini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559DDB5C-67CF-8AEB-9AC8-57ED391705AB}"/>
              </a:ext>
            </a:extLst>
          </p:cNvPr>
          <p:cNvSpPr txBox="1"/>
          <p:nvPr/>
        </p:nvSpPr>
        <p:spPr>
          <a:xfrm>
            <a:off x="8580902" y="961096"/>
            <a:ext cx="2400969" cy="2328843"/>
          </a:xfrm>
          <a:custGeom>
            <a:avLst/>
            <a:gdLst>
              <a:gd name="connsiteX0" fmla="*/ 0 w 2400969"/>
              <a:gd name="connsiteY0" fmla="*/ 0 h 2328843"/>
              <a:gd name="connsiteX1" fmla="*/ 2400969 w 2400969"/>
              <a:gd name="connsiteY1" fmla="*/ 0 h 2328843"/>
              <a:gd name="connsiteX2" fmla="*/ 2400969 w 2400969"/>
              <a:gd name="connsiteY2" fmla="*/ 2328843 h 2328843"/>
              <a:gd name="connsiteX3" fmla="*/ 0 w 2400969"/>
              <a:gd name="connsiteY3" fmla="*/ 2328843 h 2328843"/>
              <a:gd name="connsiteX4" fmla="*/ 0 w 2400969"/>
              <a:gd name="connsiteY4" fmla="*/ 0 h 2328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0969" h="2328843" extrusionOk="0">
                <a:moveTo>
                  <a:pt x="0" y="0"/>
                </a:moveTo>
                <a:cubicBezTo>
                  <a:pt x="346896" y="-5264"/>
                  <a:pt x="2119667" y="84467"/>
                  <a:pt x="2400969" y="0"/>
                </a:cubicBezTo>
                <a:cubicBezTo>
                  <a:pt x="2272796" y="1031715"/>
                  <a:pt x="2530119" y="1584116"/>
                  <a:pt x="2400969" y="2328843"/>
                </a:cubicBezTo>
                <a:cubicBezTo>
                  <a:pt x="1743796" y="2435163"/>
                  <a:pt x="906678" y="2321194"/>
                  <a:pt x="0" y="2328843"/>
                </a:cubicBezTo>
                <a:cubicBezTo>
                  <a:pt x="160128" y="1992291"/>
                  <a:pt x="25049" y="377741"/>
                  <a:pt x="0" y="0"/>
                </a:cubicBez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s-ES" sz="1200" b="1" dirty="0">
                <a:latin typeface="Bradley Hand ITC"/>
              </a:rPr>
              <a:t>Gemini es el modelo de IA más avanzado de Google </a:t>
            </a:r>
            <a:r>
              <a:rPr lang="es-ES" sz="1200" b="1" dirty="0" err="1">
                <a:latin typeface="Bradley Hand ITC"/>
              </a:rPr>
              <a:t>DeepMind</a:t>
            </a:r>
            <a:r>
              <a:rPr lang="es-ES" sz="1200" b="1" dirty="0">
                <a:latin typeface="Bradley Hand ITC"/>
              </a:rPr>
              <a:t>, diseñado para ser altamente capaz y generalista. </a:t>
            </a:r>
            <a:r>
              <a:rPr lang="en-US" sz="1200" b="1" dirty="0" err="1">
                <a:latin typeface="Bradley Hand ITC"/>
              </a:rPr>
              <a:t>Excede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en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múltiples</a:t>
            </a:r>
            <a:r>
              <a:rPr lang="en-US" sz="1200" b="1" dirty="0">
                <a:latin typeface="Bradley Hand ITC"/>
              </a:rPr>
              <a:t> benchmarks.</a:t>
            </a:r>
          </a:p>
          <a:p>
            <a:pPr>
              <a:spcAft>
                <a:spcPts val="800"/>
              </a:spcAft>
            </a:pPr>
            <a:r>
              <a:rPr lang="en-US" sz="1200" b="1" dirty="0">
                <a:latin typeface="Bradley Hand ITC"/>
              </a:rPr>
              <a:t>Sus </a:t>
            </a:r>
            <a:r>
              <a:rPr lang="en-US" sz="1200" b="1" dirty="0" err="1">
                <a:latin typeface="Bradley Hand ITC"/>
              </a:rPr>
              <a:t>aplicaciones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incluyen</a:t>
            </a:r>
            <a:r>
              <a:rPr lang="en-US" sz="1200" b="1" dirty="0">
                <a:latin typeface="Bradley Hand ITC"/>
              </a:rPr>
              <a:t> la </a:t>
            </a:r>
            <a:r>
              <a:rPr lang="en-US" sz="1200" b="1" dirty="0" err="1">
                <a:latin typeface="Bradley Hand ITC"/>
              </a:rPr>
              <a:t>búsqueda</a:t>
            </a:r>
            <a:r>
              <a:rPr lang="en-US" sz="1200" b="1" dirty="0">
                <a:latin typeface="Bradley Hand ITC"/>
              </a:rPr>
              <a:t> de </a:t>
            </a:r>
            <a:r>
              <a:rPr lang="en-US" sz="1200" b="1" dirty="0" err="1">
                <a:latin typeface="Bradley Hand ITC"/>
              </a:rPr>
              <a:t>respuestas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complejas</a:t>
            </a:r>
            <a:r>
              <a:rPr lang="en-US" sz="1200" b="1" dirty="0">
                <a:latin typeface="Bradley Hand ITC"/>
              </a:rPr>
              <a:t>, la </a:t>
            </a:r>
            <a:r>
              <a:rPr lang="en-US" sz="1200" b="1" dirty="0" err="1">
                <a:latin typeface="Bradley Hand ITC"/>
              </a:rPr>
              <a:t>colaboración</a:t>
            </a:r>
            <a:r>
              <a:rPr lang="en-US" sz="1200" b="1" dirty="0">
                <a:latin typeface="Bradley Hand ITC"/>
              </a:rPr>
              <a:t> y la </a:t>
            </a:r>
            <a:r>
              <a:rPr lang="en-US" sz="1200" b="1" dirty="0" err="1">
                <a:latin typeface="Bradley Hand ITC"/>
              </a:rPr>
              <a:t>creación</a:t>
            </a:r>
            <a:r>
              <a:rPr lang="en-US" sz="1200" b="1" dirty="0">
                <a:latin typeface="Bradley Hand ITC"/>
              </a:rPr>
              <a:t> de </a:t>
            </a:r>
            <a:r>
              <a:rPr lang="en-US" sz="1200" b="1" dirty="0" err="1">
                <a:latin typeface="Bradley Hand ITC"/>
              </a:rPr>
              <a:t>contenido</a:t>
            </a:r>
            <a:r>
              <a:rPr lang="en-US" sz="1200" b="1" dirty="0">
                <a:latin typeface="Bradley Hand ITC"/>
              </a:rPr>
              <a:t>.</a:t>
            </a:r>
          </a:p>
          <a:p>
            <a:pPr>
              <a:spcAft>
                <a:spcPts val="800"/>
              </a:spcAft>
            </a:pPr>
            <a:r>
              <a:rPr lang="en-US" sz="1200" b="1" dirty="0">
                <a:latin typeface="Bradley Hand ITC"/>
              </a:rPr>
              <a:t>El </a:t>
            </a:r>
            <a:r>
              <a:rPr lang="en-US" sz="1200" b="1" dirty="0" err="1">
                <a:latin typeface="Bradley Hand ITC"/>
              </a:rPr>
              <a:t>coste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mensual</a:t>
            </a:r>
            <a:r>
              <a:rPr lang="en-US" sz="1200" b="1" dirty="0">
                <a:latin typeface="Bradley Hand ITC"/>
              </a:rPr>
              <a:t> de Gemini </a:t>
            </a:r>
            <a:r>
              <a:rPr lang="en-US" sz="1200" b="1" dirty="0" err="1">
                <a:latin typeface="Bradley Hand ITC"/>
              </a:rPr>
              <a:t>ronda</a:t>
            </a:r>
            <a:r>
              <a:rPr lang="en-US" sz="1200" b="1" dirty="0">
                <a:latin typeface="Bradley Hand ITC"/>
              </a:rPr>
              <a:t> entre $30 y $40.</a:t>
            </a:r>
            <a:endParaRPr lang="es-ES" sz="1200" b="1" dirty="0">
              <a:latin typeface="Bradley Hand ITC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825CD773-5F3E-50E1-CAA7-E37065C0768C}"/>
              </a:ext>
            </a:extLst>
          </p:cNvPr>
          <p:cNvSpPr txBox="1"/>
          <p:nvPr/>
        </p:nvSpPr>
        <p:spPr>
          <a:xfrm>
            <a:off x="6299287" y="3083371"/>
            <a:ext cx="1829018" cy="679344"/>
          </a:xfrm>
          <a:prstGeom prst="rect">
            <a:avLst/>
          </a:prstGeom>
          <a:noFill/>
        </p:spPr>
        <p:txBody>
          <a:bodyPr wrap="square" lIns="36000" tIns="36000" rIns="36000" bIns="36000" anchor="ctr" anchorCtr="0">
            <a:spAutoFit/>
          </a:bodyPr>
          <a:lstStyle/>
          <a:p>
            <a:pPr marL="0" indent="0">
              <a:lnSpc>
                <a:spcPts val="5100"/>
              </a:lnSpc>
              <a:buNone/>
            </a:pP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ChatGPT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C165BED3-8C8B-62CC-AC27-7C6B62A53C4D}"/>
              </a:ext>
            </a:extLst>
          </p:cNvPr>
          <p:cNvSpPr txBox="1"/>
          <p:nvPr/>
        </p:nvSpPr>
        <p:spPr>
          <a:xfrm>
            <a:off x="6133471" y="3675194"/>
            <a:ext cx="2454507" cy="2185214"/>
          </a:xfrm>
          <a:custGeom>
            <a:avLst/>
            <a:gdLst>
              <a:gd name="connsiteX0" fmla="*/ 0 w 2454507"/>
              <a:gd name="connsiteY0" fmla="*/ 0 h 2185214"/>
              <a:gd name="connsiteX1" fmla="*/ 638172 w 2454507"/>
              <a:gd name="connsiteY1" fmla="*/ 0 h 2185214"/>
              <a:gd name="connsiteX2" fmla="*/ 1251799 w 2454507"/>
              <a:gd name="connsiteY2" fmla="*/ 0 h 2185214"/>
              <a:gd name="connsiteX3" fmla="*/ 1816335 w 2454507"/>
              <a:gd name="connsiteY3" fmla="*/ 0 h 2185214"/>
              <a:gd name="connsiteX4" fmla="*/ 2454507 w 2454507"/>
              <a:gd name="connsiteY4" fmla="*/ 0 h 2185214"/>
              <a:gd name="connsiteX5" fmla="*/ 2454507 w 2454507"/>
              <a:gd name="connsiteY5" fmla="*/ 568156 h 2185214"/>
              <a:gd name="connsiteX6" fmla="*/ 2454507 w 2454507"/>
              <a:gd name="connsiteY6" fmla="*/ 1158163 h 2185214"/>
              <a:gd name="connsiteX7" fmla="*/ 2454507 w 2454507"/>
              <a:gd name="connsiteY7" fmla="*/ 1638911 h 2185214"/>
              <a:gd name="connsiteX8" fmla="*/ 2454507 w 2454507"/>
              <a:gd name="connsiteY8" fmla="*/ 2185214 h 2185214"/>
              <a:gd name="connsiteX9" fmla="*/ 1865425 w 2454507"/>
              <a:gd name="connsiteY9" fmla="*/ 2185214 h 2185214"/>
              <a:gd name="connsiteX10" fmla="*/ 1202708 w 2454507"/>
              <a:gd name="connsiteY10" fmla="*/ 2185214 h 2185214"/>
              <a:gd name="connsiteX11" fmla="*/ 564537 w 2454507"/>
              <a:gd name="connsiteY11" fmla="*/ 2185214 h 2185214"/>
              <a:gd name="connsiteX12" fmla="*/ 0 w 2454507"/>
              <a:gd name="connsiteY12" fmla="*/ 2185214 h 2185214"/>
              <a:gd name="connsiteX13" fmla="*/ 0 w 2454507"/>
              <a:gd name="connsiteY13" fmla="*/ 1682615 h 2185214"/>
              <a:gd name="connsiteX14" fmla="*/ 0 w 2454507"/>
              <a:gd name="connsiteY14" fmla="*/ 1092607 h 2185214"/>
              <a:gd name="connsiteX15" fmla="*/ 0 w 2454507"/>
              <a:gd name="connsiteY15" fmla="*/ 502599 h 2185214"/>
              <a:gd name="connsiteX16" fmla="*/ 0 w 2454507"/>
              <a:gd name="connsiteY16" fmla="*/ 0 h 2185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54507" h="2185214" extrusionOk="0">
                <a:moveTo>
                  <a:pt x="0" y="0"/>
                </a:moveTo>
                <a:cubicBezTo>
                  <a:pt x="167961" y="-19056"/>
                  <a:pt x="500157" y="6124"/>
                  <a:pt x="638172" y="0"/>
                </a:cubicBezTo>
                <a:cubicBezTo>
                  <a:pt x="776187" y="-6124"/>
                  <a:pt x="1086844" y="11352"/>
                  <a:pt x="1251799" y="0"/>
                </a:cubicBezTo>
                <a:cubicBezTo>
                  <a:pt x="1416754" y="-11352"/>
                  <a:pt x="1657940" y="-15831"/>
                  <a:pt x="1816335" y="0"/>
                </a:cubicBezTo>
                <a:cubicBezTo>
                  <a:pt x="1974730" y="15831"/>
                  <a:pt x="2307939" y="-22588"/>
                  <a:pt x="2454507" y="0"/>
                </a:cubicBezTo>
                <a:cubicBezTo>
                  <a:pt x="2457298" y="235866"/>
                  <a:pt x="2441331" y="312273"/>
                  <a:pt x="2454507" y="568156"/>
                </a:cubicBezTo>
                <a:cubicBezTo>
                  <a:pt x="2467683" y="824039"/>
                  <a:pt x="2442025" y="886175"/>
                  <a:pt x="2454507" y="1158163"/>
                </a:cubicBezTo>
                <a:cubicBezTo>
                  <a:pt x="2466989" y="1430151"/>
                  <a:pt x="2439600" y="1432200"/>
                  <a:pt x="2454507" y="1638911"/>
                </a:cubicBezTo>
                <a:cubicBezTo>
                  <a:pt x="2469414" y="1845622"/>
                  <a:pt x="2427589" y="1990846"/>
                  <a:pt x="2454507" y="2185214"/>
                </a:cubicBezTo>
                <a:cubicBezTo>
                  <a:pt x="2264969" y="2212547"/>
                  <a:pt x="1995594" y="2204570"/>
                  <a:pt x="1865425" y="2185214"/>
                </a:cubicBezTo>
                <a:cubicBezTo>
                  <a:pt x="1735256" y="2165858"/>
                  <a:pt x="1389178" y="2194463"/>
                  <a:pt x="1202708" y="2185214"/>
                </a:cubicBezTo>
                <a:cubicBezTo>
                  <a:pt x="1016238" y="2175965"/>
                  <a:pt x="805359" y="2197145"/>
                  <a:pt x="564537" y="2185214"/>
                </a:cubicBezTo>
                <a:cubicBezTo>
                  <a:pt x="323715" y="2173283"/>
                  <a:pt x="137502" y="2200249"/>
                  <a:pt x="0" y="2185214"/>
                </a:cubicBezTo>
                <a:cubicBezTo>
                  <a:pt x="-7378" y="2031107"/>
                  <a:pt x="14622" y="1918764"/>
                  <a:pt x="0" y="1682615"/>
                </a:cubicBezTo>
                <a:cubicBezTo>
                  <a:pt x="-14622" y="1446466"/>
                  <a:pt x="-24190" y="1301730"/>
                  <a:pt x="0" y="1092607"/>
                </a:cubicBezTo>
                <a:cubicBezTo>
                  <a:pt x="24190" y="883484"/>
                  <a:pt x="-20553" y="639210"/>
                  <a:pt x="0" y="502599"/>
                </a:cubicBezTo>
                <a:cubicBezTo>
                  <a:pt x="20553" y="365988"/>
                  <a:pt x="-10283" y="199201"/>
                  <a:pt x="0" y="0"/>
                </a:cubicBez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89505480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s-ES" sz="1200" b="1" dirty="0" err="1">
                <a:latin typeface="Bradley Hand ITC"/>
              </a:rPr>
              <a:t>ChatGPT</a:t>
            </a:r>
            <a:r>
              <a:rPr lang="es-ES" sz="1200" b="1" dirty="0">
                <a:latin typeface="Bradley Hand ITC"/>
              </a:rPr>
              <a:t> es un modelo de lenguaje desarrollado por </a:t>
            </a:r>
            <a:r>
              <a:rPr lang="es-ES" sz="1200" b="1" dirty="0" err="1">
                <a:latin typeface="Bradley Hand ITC"/>
              </a:rPr>
              <a:t>OpenAI</a:t>
            </a:r>
            <a:r>
              <a:rPr lang="es-ES" sz="1200" b="1" dirty="0">
                <a:latin typeface="Bradley Hand ITC"/>
              </a:rPr>
              <a:t>. Conocido por mantener conversaciones naturales y generar textos coherentes.</a:t>
            </a:r>
          </a:p>
          <a:p>
            <a:endParaRPr lang="es-ES" sz="800" b="1" dirty="0">
              <a:latin typeface="Bradley Hand ITC"/>
            </a:endParaRPr>
          </a:p>
          <a:p>
            <a:r>
              <a:rPr lang="en-US" sz="1200" b="1" dirty="0">
                <a:latin typeface="Bradley Hand ITC"/>
              </a:rPr>
              <a:t>Sus </a:t>
            </a:r>
            <a:r>
              <a:rPr lang="en-US" sz="1200" b="1" dirty="0" err="1">
                <a:latin typeface="Bradley Hand ITC"/>
              </a:rPr>
              <a:t>aplicaciones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abarcan</a:t>
            </a:r>
            <a:r>
              <a:rPr lang="en-US" sz="1200" b="1" dirty="0">
                <a:latin typeface="Bradley Hand ITC"/>
              </a:rPr>
              <a:t> la </a:t>
            </a:r>
            <a:r>
              <a:rPr lang="en-US" sz="1200" b="1" dirty="0" err="1">
                <a:latin typeface="Bradley Hand ITC"/>
              </a:rPr>
              <a:t>asistencia</a:t>
            </a:r>
            <a:r>
              <a:rPr lang="en-US" sz="1200" b="1" dirty="0">
                <a:latin typeface="Bradley Hand ITC"/>
              </a:rPr>
              <a:t> virtual, la </a:t>
            </a:r>
            <a:r>
              <a:rPr lang="en-US" sz="1200" b="1" dirty="0" err="1">
                <a:latin typeface="Bradley Hand ITC"/>
              </a:rPr>
              <a:t>generación</a:t>
            </a:r>
            <a:r>
              <a:rPr lang="en-US" sz="1200" b="1" dirty="0">
                <a:latin typeface="Bradley Hand ITC"/>
              </a:rPr>
              <a:t> de </a:t>
            </a:r>
            <a:r>
              <a:rPr lang="en-US" sz="1200" b="1" dirty="0" err="1">
                <a:latin typeface="Bradley Hand ITC"/>
              </a:rPr>
              <a:t>contenido</a:t>
            </a:r>
            <a:r>
              <a:rPr lang="en-US" sz="1200" b="1" dirty="0">
                <a:latin typeface="Bradley Hand ITC"/>
              </a:rPr>
              <a:t> y la </a:t>
            </a:r>
            <a:r>
              <a:rPr lang="en-US" sz="1200" b="1" dirty="0" err="1">
                <a:latin typeface="Bradley Hand ITC"/>
              </a:rPr>
              <a:t>tutoría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en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línea</a:t>
            </a:r>
            <a:r>
              <a:rPr lang="en-US" sz="1200" b="1" dirty="0">
                <a:latin typeface="Bradley Hand ITC"/>
              </a:rPr>
              <a:t>.</a:t>
            </a:r>
          </a:p>
          <a:p>
            <a:endParaRPr lang="en-US" sz="800" b="1" dirty="0">
              <a:latin typeface="Bradley Hand ITC"/>
            </a:endParaRPr>
          </a:p>
          <a:p>
            <a:r>
              <a:rPr lang="en-US" sz="1200" b="1" dirty="0">
                <a:latin typeface="Bradley Hand ITC"/>
              </a:rPr>
              <a:t>El </a:t>
            </a:r>
            <a:r>
              <a:rPr lang="en-US" sz="1200" b="1" dirty="0" err="1">
                <a:latin typeface="Bradley Hand ITC"/>
              </a:rPr>
              <a:t>coste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mensual</a:t>
            </a:r>
            <a:r>
              <a:rPr lang="en-US" sz="1200" b="1" dirty="0">
                <a:latin typeface="Bradley Hand ITC"/>
              </a:rPr>
              <a:t> de ChatGPT </a:t>
            </a:r>
            <a:r>
              <a:rPr lang="en-US" sz="1200" b="1" dirty="0" err="1">
                <a:latin typeface="Bradley Hand ITC"/>
              </a:rPr>
              <a:t>oscila</a:t>
            </a:r>
            <a:r>
              <a:rPr lang="en-US" sz="1200" b="1" dirty="0">
                <a:latin typeface="Bradley Hand ITC"/>
              </a:rPr>
              <a:t> entre $20 y $50.</a:t>
            </a:r>
            <a:endParaRPr lang="es-ES" dirty="0"/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CE85124F-829C-D2F3-0DB2-74EB69A6B87D}"/>
              </a:ext>
            </a:extLst>
          </p:cNvPr>
          <p:cNvSpPr txBox="1"/>
          <p:nvPr/>
        </p:nvSpPr>
        <p:spPr>
          <a:xfrm>
            <a:off x="8889745" y="3022529"/>
            <a:ext cx="1546922" cy="698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5100"/>
              </a:lnSpc>
              <a:buNone/>
            </a:pP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Copilot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15E4C5A0-7FAF-2C3E-F1D4-D698BE4D4B23}"/>
              </a:ext>
            </a:extLst>
          </p:cNvPr>
          <p:cNvSpPr txBox="1"/>
          <p:nvPr/>
        </p:nvSpPr>
        <p:spPr>
          <a:xfrm>
            <a:off x="8566334" y="3613639"/>
            <a:ext cx="2400969" cy="2246769"/>
          </a:xfrm>
          <a:custGeom>
            <a:avLst/>
            <a:gdLst>
              <a:gd name="connsiteX0" fmla="*/ 0 w 2400969"/>
              <a:gd name="connsiteY0" fmla="*/ 0 h 2246769"/>
              <a:gd name="connsiteX1" fmla="*/ 576233 w 2400969"/>
              <a:gd name="connsiteY1" fmla="*/ 0 h 2246769"/>
              <a:gd name="connsiteX2" fmla="*/ 1128455 w 2400969"/>
              <a:gd name="connsiteY2" fmla="*/ 0 h 2246769"/>
              <a:gd name="connsiteX3" fmla="*/ 1728698 w 2400969"/>
              <a:gd name="connsiteY3" fmla="*/ 0 h 2246769"/>
              <a:gd name="connsiteX4" fmla="*/ 2400969 w 2400969"/>
              <a:gd name="connsiteY4" fmla="*/ 0 h 2246769"/>
              <a:gd name="connsiteX5" fmla="*/ 2400969 w 2400969"/>
              <a:gd name="connsiteY5" fmla="*/ 561692 h 2246769"/>
              <a:gd name="connsiteX6" fmla="*/ 2400969 w 2400969"/>
              <a:gd name="connsiteY6" fmla="*/ 1123385 h 2246769"/>
              <a:gd name="connsiteX7" fmla="*/ 2400969 w 2400969"/>
              <a:gd name="connsiteY7" fmla="*/ 1685077 h 2246769"/>
              <a:gd name="connsiteX8" fmla="*/ 2400969 w 2400969"/>
              <a:gd name="connsiteY8" fmla="*/ 2246769 h 2246769"/>
              <a:gd name="connsiteX9" fmla="*/ 1848746 w 2400969"/>
              <a:gd name="connsiteY9" fmla="*/ 2246769 h 2246769"/>
              <a:gd name="connsiteX10" fmla="*/ 1200485 w 2400969"/>
              <a:gd name="connsiteY10" fmla="*/ 2246769 h 2246769"/>
              <a:gd name="connsiteX11" fmla="*/ 600242 w 2400969"/>
              <a:gd name="connsiteY11" fmla="*/ 2246769 h 2246769"/>
              <a:gd name="connsiteX12" fmla="*/ 0 w 2400969"/>
              <a:gd name="connsiteY12" fmla="*/ 2246769 h 2246769"/>
              <a:gd name="connsiteX13" fmla="*/ 0 w 2400969"/>
              <a:gd name="connsiteY13" fmla="*/ 1707544 h 2246769"/>
              <a:gd name="connsiteX14" fmla="*/ 0 w 2400969"/>
              <a:gd name="connsiteY14" fmla="*/ 1168320 h 2246769"/>
              <a:gd name="connsiteX15" fmla="*/ 0 w 2400969"/>
              <a:gd name="connsiteY15" fmla="*/ 584160 h 2246769"/>
              <a:gd name="connsiteX16" fmla="*/ 0 w 2400969"/>
              <a:gd name="connsiteY16" fmla="*/ 0 h 2246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00969" h="2246769" extrusionOk="0">
                <a:moveTo>
                  <a:pt x="0" y="0"/>
                </a:moveTo>
                <a:cubicBezTo>
                  <a:pt x="275013" y="-6245"/>
                  <a:pt x="454004" y="23893"/>
                  <a:pt x="576233" y="0"/>
                </a:cubicBezTo>
                <a:cubicBezTo>
                  <a:pt x="698462" y="-23893"/>
                  <a:pt x="934614" y="14347"/>
                  <a:pt x="1128455" y="0"/>
                </a:cubicBezTo>
                <a:cubicBezTo>
                  <a:pt x="1322296" y="-14347"/>
                  <a:pt x="1549165" y="-23060"/>
                  <a:pt x="1728698" y="0"/>
                </a:cubicBezTo>
                <a:cubicBezTo>
                  <a:pt x="1908231" y="23060"/>
                  <a:pt x="2180475" y="24879"/>
                  <a:pt x="2400969" y="0"/>
                </a:cubicBezTo>
                <a:cubicBezTo>
                  <a:pt x="2426234" y="279692"/>
                  <a:pt x="2427992" y="327768"/>
                  <a:pt x="2400969" y="561692"/>
                </a:cubicBezTo>
                <a:cubicBezTo>
                  <a:pt x="2373946" y="795616"/>
                  <a:pt x="2390621" y="854557"/>
                  <a:pt x="2400969" y="1123385"/>
                </a:cubicBezTo>
                <a:cubicBezTo>
                  <a:pt x="2411317" y="1392213"/>
                  <a:pt x="2376634" y="1515822"/>
                  <a:pt x="2400969" y="1685077"/>
                </a:cubicBezTo>
                <a:cubicBezTo>
                  <a:pt x="2425304" y="1854332"/>
                  <a:pt x="2376210" y="1999472"/>
                  <a:pt x="2400969" y="2246769"/>
                </a:cubicBezTo>
                <a:cubicBezTo>
                  <a:pt x="2139526" y="2236819"/>
                  <a:pt x="2019009" y="2248963"/>
                  <a:pt x="1848746" y="2246769"/>
                </a:cubicBezTo>
                <a:cubicBezTo>
                  <a:pt x="1678483" y="2244575"/>
                  <a:pt x="1414850" y="2216527"/>
                  <a:pt x="1200485" y="2246769"/>
                </a:cubicBezTo>
                <a:cubicBezTo>
                  <a:pt x="986120" y="2277011"/>
                  <a:pt x="790362" y="2216887"/>
                  <a:pt x="600242" y="2246769"/>
                </a:cubicBezTo>
                <a:cubicBezTo>
                  <a:pt x="410122" y="2276651"/>
                  <a:pt x="132823" y="2251681"/>
                  <a:pt x="0" y="2246769"/>
                </a:cubicBezTo>
                <a:cubicBezTo>
                  <a:pt x="-25101" y="2029875"/>
                  <a:pt x="-2771" y="1828356"/>
                  <a:pt x="0" y="1707544"/>
                </a:cubicBezTo>
                <a:cubicBezTo>
                  <a:pt x="2771" y="1586733"/>
                  <a:pt x="1133" y="1392739"/>
                  <a:pt x="0" y="1168320"/>
                </a:cubicBezTo>
                <a:cubicBezTo>
                  <a:pt x="-1133" y="943901"/>
                  <a:pt x="8154" y="789008"/>
                  <a:pt x="0" y="584160"/>
                </a:cubicBezTo>
                <a:cubicBezTo>
                  <a:pt x="-8154" y="379312"/>
                  <a:pt x="-8985" y="198029"/>
                  <a:pt x="0" y="0"/>
                </a:cubicBez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55966861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200" b="1" dirty="0">
                <a:latin typeface="Bradley Hand ITC"/>
              </a:rPr>
              <a:t>Copilot es </a:t>
            </a:r>
            <a:r>
              <a:rPr lang="en-US" sz="1200" b="1" dirty="0" err="1">
                <a:latin typeface="Bradley Hand ITC"/>
              </a:rPr>
              <a:t>una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herramienta</a:t>
            </a:r>
            <a:r>
              <a:rPr lang="en-US" sz="1200" b="1" dirty="0">
                <a:latin typeface="Bradley Hand ITC"/>
              </a:rPr>
              <a:t> de </a:t>
            </a:r>
            <a:r>
              <a:rPr lang="en-US" sz="1200" b="1" dirty="0" err="1">
                <a:latin typeface="Bradley Hand ITC"/>
              </a:rPr>
              <a:t>asistencia</a:t>
            </a:r>
            <a:r>
              <a:rPr lang="en-US" sz="1200" b="1" dirty="0">
                <a:latin typeface="Bradley Hand ITC"/>
              </a:rPr>
              <a:t> de </a:t>
            </a:r>
            <a:r>
              <a:rPr lang="en-US" sz="1200" b="1" dirty="0" err="1">
                <a:latin typeface="Bradley Hand ITC"/>
              </a:rPr>
              <a:t>código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desarrollada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por</a:t>
            </a:r>
            <a:r>
              <a:rPr lang="en-US" sz="1200" b="1" dirty="0">
                <a:latin typeface="Bradley Hand ITC"/>
              </a:rPr>
              <a:t> GitHub y OpenAI. </a:t>
            </a:r>
            <a:r>
              <a:rPr lang="en-US" sz="1200" b="1" dirty="0" err="1">
                <a:latin typeface="Bradley Hand ITC"/>
              </a:rPr>
              <a:t>Ayuda</a:t>
            </a:r>
            <a:r>
              <a:rPr lang="en-US" sz="1200" b="1" dirty="0">
                <a:latin typeface="Bradley Hand ITC"/>
              </a:rPr>
              <a:t> a </a:t>
            </a:r>
            <a:r>
              <a:rPr lang="en-US" sz="1200" b="1" dirty="0" err="1">
                <a:latin typeface="Bradley Hand ITC"/>
              </a:rPr>
              <a:t>los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desarrolladores</a:t>
            </a:r>
            <a:r>
              <a:rPr lang="en-US" sz="1200" b="1" dirty="0">
                <a:latin typeface="Bradley Hand ITC"/>
              </a:rPr>
              <a:t> a </a:t>
            </a:r>
            <a:r>
              <a:rPr lang="en-US" sz="1200" b="1" dirty="0" err="1">
                <a:latin typeface="Bradley Hand ITC"/>
              </a:rPr>
              <a:t>escribir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código</a:t>
            </a:r>
            <a:r>
              <a:rPr lang="en-US" sz="1200" b="1" dirty="0">
                <a:latin typeface="Bradley Hand ITC"/>
              </a:rPr>
              <a:t> de forma </a:t>
            </a:r>
            <a:r>
              <a:rPr lang="en-US" sz="1200" b="1" dirty="0" err="1">
                <a:latin typeface="Bradley Hand ITC"/>
              </a:rPr>
              <a:t>más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eficiente</a:t>
            </a:r>
            <a:r>
              <a:rPr lang="en-US" sz="1200" b="1" dirty="0">
                <a:latin typeface="Bradley Hand ITC"/>
              </a:rPr>
              <a:t>.</a:t>
            </a:r>
          </a:p>
          <a:p>
            <a:pPr marL="0" indent="0">
              <a:buNone/>
            </a:pPr>
            <a:endParaRPr lang="en-US" sz="800" b="1" dirty="0">
              <a:latin typeface="Bradley Hand ITC"/>
            </a:endParaRPr>
          </a:p>
          <a:p>
            <a:r>
              <a:rPr lang="en-US" sz="1200" b="1" dirty="0">
                <a:latin typeface="Bradley Hand ITC"/>
              </a:rPr>
              <a:t>Copilot </a:t>
            </a:r>
            <a:r>
              <a:rPr lang="en-US" sz="1200" b="1" dirty="0" err="1">
                <a:latin typeface="Bradley Hand ITC"/>
              </a:rPr>
              <a:t>ofrece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asistencia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en</a:t>
            </a:r>
            <a:r>
              <a:rPr lang="en-US" sz="1200" b="1" dirty="0">
                <a:latin typeface="Bradley Hand ITC"/>
              </a:rPr>
              <a:t> la </a:t>
            </a:r>
            <a:r>
              <a:rPr lang="en-US" sz="1200" b="1" dirty="0" err="1">
                <a:latin typeface="Bradley Hand ITC"/>
              </a:rPr>
              <a:t>escritura</a:t>
            </a:r>
            <a:r>
              <a:rPr lang="en-US" sz="1200" b="1" dirty="0">
                <a:latin typeface="Bradley Hand ITC"/>
              </a:rPr>
              <a:t> de </a:t>
            </a:r>
            <a:r>
              <a:rPr lang="en-US" sz="1200" b="1" dirty="0" err="1">
                <a:latin typeface="Bradley Hand ITC"/>
              </a:rPr>
              <a:t>código</a:t>
            </a:r>
            <a:r>
              <a:rPr lang="en-US" sz="1200" b="1" dirty="0">
                <a:latin typeface="Bradley Hand ITC"/>
              </a:rPr>
              <a:t>, </a:t>
            </a:r>
            <a:r>
              <a:rPr lang="en-US" sz="1200" b="1" dirty="0" err="1">
                <a:latin typeface="Bradley Hand ITC"/>
              </a:rPr>
              <a:t>sugerencias</a:t>
            </a:r>
            <a:r>
              <a:rPr lang="en-US" sz="1200" b="1" dirty="0">
                <a:latin typeface="Bradley Hand ITC"/>
              </a:rPr>
              <a:t> de </a:t>
            </a:r>
            <a:r>
              <a:rPr lang="en-US" sz="1200" b="1" dirty="0" err="1">
                <a:latin typeface="Bradley Hand ITC"/>
              </a:rPr>
              <a:t>código</a:t>
            </a:r>
            <a:r>
              <a:rPr lang="en-US" sz="1200" b="1" dirty="0">
                <a:latin typeface="Bradley Hand ITC"/>
              </a:rPr>
              <a:t> y </a:t>
            </a:r>
            <a:r>
              <a:rPr lang="en-US" sz="1200" b="1" dirty="0" err="1">
                <a:latin typeface="Bradley Hand ITC"/>
              </a:rPr>
              <a:t>completado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automático</a:t>
            </a:r>
            <a:r>
              <a:rPr lang="en-US" sz="1200" b="1" dirty="0">
                <a:latin typeface="Bradley Hand ITC"/>
              </a:rPr>
              <a:t>.</a:t>
            </a:r>
          </a:p>
          <a:p>
            <a:endParaRPr lang="en-US" sz="1200" b="1" dirty="0">
              <a:latin typeface="Bradley Hand ITC"/>
            </a:endParaRPr>
          </a:p>
          <a:p>
            <a:r>
              <a:rPr lang="en-US" sz="1200" b="1" dirty="0">
                <a:latin typeface="Bradley Hand ITC"/>
              </a:rPr>
              <a:t>El </a:t>
            </a:r>
            <a:r>
              <a:rPr lang="en-US" sz="1200" b="1" dirty="0" err="1">
                <a:latin typeface="Bradley Hand ITC"/>
              </a:rPr>
              <a:t>coste</a:t>
            </a:r>
            <a:r>
              <a:rPr lang="en-US" sz="1200" b="1" dirty="0">
                <a:latin typeface="Bradley Hand ITC"/>
              </a:rPr>
              <a:t> </a:t>
            </a:r>
            <a:r>
              <a:rPr lang="en-US" sz="1200" b="1" dirty="0" err="1">
                <a:latin typeface="Bradley Hand ITC"/>
              </a:rPr>
              <a:t>mensual</a:t>
            </a:r>
            <a:r>
              <a:rPr lang="en-US" sz="1200" b="1" dirty="0">
                <a:latin typeface="Bradley Hand ITC"/>
              </a:rPr>
              <a:t> de Copilot se </a:t>
            </a:r>
            <a:r>
              <a:rPr lang="en-US" sz="1200" b="1" dirty="0" err="1">
                <a:latin typeface="Bradley Hand ITC"/>
              </a:rPr>
              <a:t>sitúa</a:t>
            </a:r>
            <a:r>
              <a:rPr lang="en-US" sz="1200" b="1" dirty="0">
                <a:latin typeface="Bradley Hand ITC"/>
              </a:rPr>
              <a:t> entre $10 y $20.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1A79A87-0C7D-749C-91D9-E60DD90FB70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417"/>
          <a:stretch/>
        </p:blipFill>
        <p:spPr>
          <a:xfrm rot="1414099">
            <a:off x="5405142" y="4095251"/>
            <a:ext cx="681294" cy="13976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4316489-C539-C9D0-7785-5780F2F589F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417"/>
          <a:stretch/>
        </p:blipFill>
        <p:spPr>
          <a:xfrm rot="1414099">
            <a:off x="3503026" y="3152905"/>
            <a:ext cx="681294" cy="1397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971A4E9-8626-6166-E848-ED399D3586F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417"/>
          <a:stretch/>
        </p:blipFill>
        <p:spPr>
          <a:xfrm rot="1414099">
            <a:off x="2926089" y="5563961"/>
            <a:ext cx="681294" cy="13976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815F1C2-F6FC-68EB-02E3-756A7D14671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417"/>
          <a:stretch/>
        </p:blipFill>
        <p:spPr>
          <a:xfrm rot="1414099">
            <a:off x="1242963" y="4840576"/>
            <a:ext cx="681294" cy="13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668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5000">
        <p15:prstTrans prst="pageCurlDouble"/>
      </p:transition>
    </mc:Choice>
    <mc:Fallback xmlns="">
      <p:transition spd="slow" advClick="0" advTm="1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C4F2E-DA00-40F6-745C-6CADBA43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 descr="Imagen que contiene Sitio web&#10;&#10;Descripción generada automáticamente">
            <a:extLst>
              <a:ext uri="{FF2B5EF4-FFF2-40B4-BE49-F238E27FC236}">
                <a16:creationId xmlns:a16="http://schemas.microsoft.com/office/drawing/2014/main" id="{2B69ACC8-3256-2C8B-3C75-192FCF361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E03F527-C7AB-4F54-3879-7356A281B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3065" y="115184"/>
            <a:ext cx="12315065" cy="6924908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5BA35F6B-0CEA-3A7E-A0A6-9FD9523997CF}"/>
              </a:ext>
            </a:extLst>
          </p:cNvPr>
          <p:cNvSpPr/>
          <p:nvPr/>
        </p:nvSpPr>
        <p:spPr>
          <a:xfrm>
            <a:off x="1550102" y="561920"/>
            <a:ext cx="347883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Día </a:t>
            </a:r>
            <a:r>
              <a:rPr lang="es-E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3</a:t>
            </a:r>
            <a:r>
              <a:rPr lang="es-E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 (</a:t>
            </a:r>
            <a:r>
              <a:rPr lang="es-E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28</a:t>
            </a:r>
            <a:r>
              <a:rPr lang="es-E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.08.2024)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105C85E-634C-5CEC-FD9E-75DF5D306F2C}"/>
              </a:ext>
            </a:extLst>
          </p:cNvPr>
          <p:cNvSpPr txBox="1"/>
          <p:nvPr/>
        </p:nvSpPr>
        <p:spPr>
          <a:xfrm>
            <a:off x="1384392" y="1213634"/>
            <a:ext cx="1810716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adley Hand ITC"/>
              </a:rPr>
              <a:t>   En </a:t>
            </a:r>
            <a:r>
              <a:rPr lang="es-ES" sz="1400" b="1" dirty="0">
                <a:solidFill>
                  <a:prstClr val="black"/>
                </a:solidFill>
                <a:latin typeface="Bradley Hand ITC"/>
              </a:rPr>
              <a:t>este tercer día de curso, la sesión fue más reflexiva: “la parte Ética de la IA”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adley Hand ITC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13AD1CF-8686-60F7-25FA-8DBDEDE350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t="54239" r="25175" b="41290"/>
          <a:stretch/>
        </p:blipFill>
        <p:spPr>
          <a:xfrm>
            <a:off x="3423568" y="1449173"/>
            <a:ext cx="2245006" cy="3089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28168E86-38CB-3104-99D9-DCF5363F634E}"/>
              </a:ext>
            </a:extLst>
          </p:cNvPr>
          <p:cNvSpPr txBox="1"/>
          <p:nvPr/>
        </p:nvSpPr>
        <p:spPr>
          <a:xfrm>
            <a:off x="1351918" y="2150111"/>
            <a:ext cx="4682549" cy="8412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es-ES" sz="1400" b="1" dirty="0">
                <a:solidFill>
                  <a:prstClr val="black"/>
                </a:solidFill>
                <a:highlight>
                  <a:srgbClr val="FF0000"/>
                </a:highlight>
                <a:latin typeface="Bradley Hand ITC" panose="03070402050302030203" pitchFamily="66" charset="0"/>
              </a:rPr>
              <a:t>A tener en cuenta: la IA necesita datos. </a:t>
            </a:r>
          </a:p>
          <a:p>
            <a:pPr>
              <a:spcAft>
                <a:spcPts val="800"/>
              </a:spcAft>
            </a:pPr>
            <a:r>
              <a:rPr lang="es-ES" sz="1400" b="1" dirty="0">
                <a:solidFill>
                  <a:prstClr val="black"/>
                </a:solidFill>
                <a:highlight>
                  <a:srgbClr val="FF0000"/>
                </a:highlight>
                <a:latin typeface="Bradley Hand ITC"/>
              </a:rPr>
              <a:t>Investiga y analiza el impacto y la repercusión de compartir datos, antes de compartir datos personales o de alumnos.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046450-9757-06DE-8D39-D5B52651EB8D}"/>
              </a:ext>
            </a:extLst>
          </p:cNvPr>
          <p:cNvSpPr txBox="1"/>
          <p:nvPr/>
        </p:nvSpPr>
        <p:spPr>
          <a:xfrm>
            <a:off x="1700590" y="4213106"/>
            <a:ext cx="4182220" cy="160043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adley Hand ITC"/>
              </a:rPr>
              <a:t>   Para romper el hielo</a:t>
            </a:r>
            <a:r>
              <a:rPr lang="es-ES" sz="1400" b="1" dirty="0">
                <a:solidFill>
                  <a:prstClr val="black"/>
                </a:solidFill>
                <a:latin typeface="Bradley Hand ITC"/>
              </a:rPr>
              <a:t>,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adley Hand ITC"/>
              </a:rPr>
              <a:t> comenzamos con un</a:t>
            </a:r>
            <a:r>
              <a:rPr lang="es-ES" sz="1400" b="1" dirty="0">
                <a:solidFill>
                  <a:prstClr val="black"/>
                </a:solidFill>
                <a:latin typeface="Bradley Hand ITC"/>
              </a:rPr>
              <a:t> </a:t>
            </a:r>
            <a:r>
              <a:rPr lang="es-ES" sz="1400" b="1" dirty="0" err="1">
                <a:solidFill>
                  <a:prstClr val="black"/>
                </a:solidFill>
                <a:latin typeface="Bradley Hand ITC"/>
              </a:rPr>
              <a:t>Menti</a:t>
            </a:r>
            <a:r>
              <a:rPr lang="es-ES" sz="1400" b="1" dirty="0">
                <a:solidFill>
                  <a:prstClr val="black"/>
                </a:solidFill>
                <a:latin typeface="Bradley Hand ITC"/>
              </a:rPr>
              <a:t> abierto con la siguiente cuestión:</a:t>
            </a:r>
          </a:p>
          <a:p>
            <a:pPr algn="ctr">
              <a:defRPr/>
            </a:pPr>
            <a:r>
              <a:rPr lang="es-ES" sz="1400" b="1" dirty="0" err="1">
                <a:solidFill>
                  <a:prstClr val="black"/>
                </a:solidFill>
                <a:latin typeface="Bradley Hand ITC"/>
              </a:rPr>
              <a:t>What</a:t>
            </a:r>
            <a:r>
              <a:rPr lang="es-ES" sz="1400" b="1" dirty="0">
                <a:solidFill>
                  <a:prstClr val="black"/>
                </a:solidFill>
                <a:latin typeface="Bradley Hand ITC"/>
              </a:rPr>
              <a:t> are </a:t>
            </a:r>
            <a:r>
              <a:rPr lang="es-ES" sz="1400" b="1" dirty="0" err="1">
                <a:solidFill>
                  <a:prstClr val="black"/>
                </a:solidFill>
                <a:latin typeface="Bradley Hand ITC"/>
              </a:rPr>
              <a:t>your</a:t>
            </a:r>
            <a:r>
              <a:rPr lang="es-ES" sz="1400" b="1" dirty="0">
                <a:solidFill>
                  <a:prstClr val="black"/>
                </a:solidFill>
                <a:latin typeface="Bradley Hand ITC"/>
              </a:rPr>
              <a:t> top 3 </a:t>
            </a:r>
            <a:r>
              <a:rPr lang="es-ES" sz="1400" b="1" dirty="0" err="1">
                <a:solidFill>
                  <a:prstClr val="black"/>
                </a:solidFill>
                <a:latin typeface="Bradley Hand ITC"/>
              </a:rPr>
              <a:t>problems</a:t>
            </a:r>
            <a:r>
              <a:rPr lang="es-ES" sz="1400" b="1" dirty="0">
                <a:solidFill>
                  <a:prstClr val="black"/>
                </a:solidFill>
                <a:latin typeface="Bradley Hand ITC"/>
              </a:rPr>
              <a:t> as a </a:t>
            </a:r>
            <a:r>
              <a:rPr lang="es-ES" sz="1400" b="1" dirty="0" err="1">
                <a:solidFill>
                  <a:prstClr val="black"/>
                </a:solidFill>
                <a:latin typeface="Bradley Hand ITC"/>
              </a:rPr>
              <a:t>Classroom</a:t>
            </a:r>
            <a:r>
              <a:rPr lang="es-ES" sz="1400" b="1" dirty="0">
                <a:solidFill>
                  <a:prstClr val="black"/>
                </a:solidFill>
                <a:latin typeface="Bradley Hand ITC"/>
              </a:rPr>
              <a:t> </a:t>
            </a:r>
            <a:r>
              <a:rPr lang="es-ES" sz="1400" b="1" dirty="0" err="1">
                <a:solidFill>
                  <a:prstClr val="black"/>
                </a:solidFill>
                <a:latin typeface="Bradley Hand ITC"/>
              </a:rPr>
              <a:t>teacher</a:t>
            </a:r>
            <a:r>
              <a:rPr lang="es-ES" sz="1400" b="1" dirty="0">
                <a:solidFill>
                  <a:prstClr val="black"/>
                </a:solidFill>
                <a:latin typeface="Bradley Hand ITC"/>
              </a:rPr>
              <a:t>?</a:t>
            </a:r>
          </a:p>
          <a:p>
            <a:pPr>
              <a:defRPr/>
            </a:pPr>
            <a:r>
              <a:rPr lang="es-ES" sz="14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       Los resultados fueron:  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4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	1.-Falta de tiempo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4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	2.-Falta de motivación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4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	3.-Los padres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adley Hand ITC" panose="03070402050302030203" pitchFamily="66" charset="0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DCFA5E1-2B93-3DEF-FA15-AD5FE00B3E96}"/>
              </a:ext>
            </a:extLst>
          </p:cNvPr>
          <p:cNvSpPr txBox="1"/>
          <p:nvPr/>
        </p:nvSpPr>
        <p:spPr>
          <a:xfrm>
            <a:off x="1464878" y="3217153"/>
            <a:ext cx="4456628" cy="923330"/>
          </a:xfrm>
          <a:prstGeom prst="rect">
            <a:avLst/>
          </a:prstGeom>
          <a:solidFill>
            <a:srgbClr val="FFFF00"/>
          </a:solidFill>
          <a:ln>
            <a:noFill/>
            <a:prstDash val="lgDashDotDot"/>
          </a:ln>
        </p:spPr>
        <p:txBody>
          <a:bodyPr wrap="square">
            <a:spAutoFit/>
          </a:bodyPr>
          <a:lstStyle/>
          <a:p>
            <a:r>
              <a:rPr lang="es-ES" sz="1800" b="1" dirty="0"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Preguntas CLAVE: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b="1" dirty="0"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*¿Cuál es el propósito de la educación?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b="1" dirty="0"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*¿Para qué sirve la educación?</a:t>
            </a:r>
            <a:endParaRPr lang="es-ES" sz="1800" dirty="0">
              <a:effectLst/>
              <a:highlight>
                <a:srgbClr val="FFFF00"/>
              </a:highlight>
              <a:latin typeface="Calibri" panose="020F050202020403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775F472-D3A6-5CAF-6E9C-B6F31D7BA94D}"/>
              </a:ext>
            </a:extLst>
          </p:cNvPr>
          <p:cNvSpPr txBox="1"/>
          <p:nvPr/>
        </p:nvSpPr>
        <p:spPr>
          <a:xfrm>
            <a:off x="6632566" y="477633"/>
            <a:ext cx="242974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Continuamos profundizando con una serie de vídeos para posibilitar y abrir el debate ético de la AI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A5A02D11-C1D4-C79F-40C8-B7F655FF3A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6238" y="1467738"/>
            <a:ext cx="1761370" cy="1186865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63A5CA24-E0DC-8A8C-F22D-D7FF21591B61}"/>
              </a:ext>
            </a:extLst>
          </p:cNvPr>
          <p:cNvSpPr txBox="1"/>
          <p:nvPr/>
        </p:nvSpPr>
        <p:spPr>
          <a:xfrm>
            <a:off x="6428373" y="1660588"/>
            <a:ext cx="36636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How China Is Using Artificial Intelligence in Classrooms | WSJ - YouTube</a:t>
            </a:r>
            <a:endParaRPr lang="es-ES" dirty="0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4932C7FA-CF6D-4DA5-57FD-F5AA44A8AE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2312" y="2983377"/>
            <a:ext cx="1729222" cy="1217670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1BCEC58-E743-B59F-8BE4-7512358A57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9373" y="4399434"/>
            <a:ext cx="2078235" cy="1161366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0684418-7E0B-B418-DF0E-419F22412853}"/>
              </a:ext>
            </a:extLst>
          </p:cNvPr>
          <p:cNvSpPr txBox="1"/>
          <p:nvPr/>
        </p:nvSpPr>
        <p:spPr>
          <a:xfrm>
            <a:off x="6428373" y="3030011"/>
            <a:ext cx="35835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9"/>
              </a:rPr>
              <a:t>Bringing AI to the classroom with The Lincoln Method | Shark Tank Malta S03 - YouTube</a:t>
            </a:r>
            <a:endParaRPr lang="es-ES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FA8CD4B-655A-5545-8555-8A4A949DC261}"/>
              </a:ext>
            </a:extLst>
          </p:cNvPr>
          <p:cNvSpPr txBox="1"/>
          <p:nvPr/>
        </p:nvSpPr>
        <p:spPr>
          <a:xfrm>
            <a:off x="6428373" y="4501584"/>
            <a:ext cx="3735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10"/>
              </a:rPr>
              <a:t>Jon Stewart On The False Promises of AI | The Daily Show - YouTube</a:t>
            </a: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D357F84-66BD-7DE1-39A5-9FFF673332A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657" t="11515" b="5576"/>
          <a:stretch/>
        </p:blipFill>
        <p:spPr>
          <a:xfrm rot="20122659">
            <a:off x="8874099" y="2905490"/>
            <a:ext cx="591835" cy="12497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7CCCDEC-3903-4BD3-E745-7BFA9163B9A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4730" t="12233" r="1" b="11922"/>
          <a:stretch/>
        </p:blipFill>
        <p:spPr>
          <a:xfrm rot="19691166" flipV="1">
            <a:off x="8791967" y="1335509"/>
            <a:ext cx="756100" cy="15196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B85CE3B-1A54-A989-AEB7-089579499F2F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5417"/>
          <a:stretch/>
        </p:blipFill>
        <p:spPr>
          <a:xfrm rot="19451722">
            <a:off x="8437298" y="4318437"/>
            <a:ext cx="615857" cy="12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049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5000">
        <p15:prstTrans prst="pageCurlDouble"/>
      </p:transition>
    </mc:Choice>
    <mc:Fallback xmlns="">
      <p:transition spd="slow" advClick="0" advTm="1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C4F2E-DA00-40F6-745C-6CADBA43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 descr="Imagen que contiene Sitio web&#10;&#10;Descripción generada automáticamente">
            <a:extLst>
              <a:ext uri="{FF2B5EF4-FFF2-40B4-BE49-F238E27FC236}">
                <a16:creationId xmlns:a16="http://schemas.microsoft.com/office/drawing/2014/main" id="{2B69ACC8-3256-2C8B-3C75-192FCF361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E03F527-C7AB-4F54-3879-7356A281B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3065" y="94047"/>
            <a:ext cx="12315065" cy="6924908"/>
          </a:xfrm>
          <a:prstGeom prst="rect">
            <a:avLst/>
          </a:prstGeom>
        </p:spPr>
      </p:pic>
      <p:sp>
        <p:nvSpPr>
          <p:cNvPr id="3" name="AutoShape 2" descr="Question Fun Emoji - Smiley, HD Png Download - kindpng">
            <a:extLst>
              <a:ext uri="{FF2B5EF4-FFF2-40B4-BE49-F238E27FC236}">
                <a16:creationId xmlns:a16="http://schemas.microsoft.com/office/drawing/2014/main" id="{8A0BF1B5-AE8A-4AC1-CF89-63CD90A9FB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C251452F-6D0E-1A74-08DB-D6C516194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3659" y="5112338"/>
            <a:ext cx="720647" cy="452500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5CAA5CB9-27B9-DF48-4988-AFD3BAA158DC}"/>
              </a:ext>
            </a:extLst>
          </p:cNvPr>
          <p:cNvSpPr txBox="1"/>
          <p:nvPr/>
        </p:nvSpPr>
        <p:spPr>
          <a:xfrm>
            <a:off x="1416159" y="568656"/>
            <a:ext cx="401686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1600" b="1" dirty="0">
                <a:latin typeface="Bradley Hand ITC"/>
              </a:rPr>
              <a:t>    Después del “break”, continuamos con la misma dinámica. Cuestiones-Vídeos-Debate.</a:t>
            </a:r>
            <a:endParaRPr lang="es-ES" sz="1600" b="1" dirty="0">
              <a:latin typeface="Bradley Hand ITC" panose="03070402050302030203" pitchFamily="66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1EA61BCA-B67D-C675-E1F1-E659932CBA7E}"/>
              </a:ext>
            </a:extLst>
          </p:cNvPr>
          <p:cNvSpPr txBox="1"/>
          <p:nvPr/>
        </p:nvSpPr>
        <p:spPr>
          <a:xfrm>
            <a:off x="6184668" y="545003"/>
            <a:ext cx="251589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b="1" dirty="0">
                <a:highlight>
                  <a:srgbClr val="FFFF00"/>
                </a:highlight>
                <a:latin typeface="Bradley Hand ITC"/>
              </a:rPr>
              <a:t>*¿La educación sólo PRODUCTIVIDAD? :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B1D6B9A-5A57-678D-26D5-84EB1B34C4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2958" y="1475426"/>
            <a:ext cx="2429905" cy="164959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475FBC2-F3BA-8B8E-0108-B559949190EE}"/>
              </a:ext>
            </a:extLst>
          </p:cNvPr>
          <p:cNvSpPr txBox="1"/>
          <p:nvPr/>
        </p:nvSpPr>
        <p:spPr>
          <a:xfrm>
            <a:off x="1206451" y="1330017"/>
            <a:ext cx="23285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600" b="1" dirty="0">
                <a:highlight>
                  <a:srgbClr val="FFFF00"/>
                </a:highlight>
                <a:latin typeface="Bradley Hand ITC"/>
              </a:rPr>
              <a:t>*¿Crees que la educación puede funcionar si no es divertida?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487ADCF-C710-A1B2-9CD5-AB12CA82B020}"/>
              </a:ext>
            </a:extLst>
          </p:cNvPr>
          <p:cNvSpPr txBox="1"/>
          <p:nvPr/>
        </p:nvSpPr>
        <p:spPr>
          <a:xfrm>
            <a:off x="1617379" y="3020367"/>
            <a:ext cx="31663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CMA Singapore - Meet our little champs! (youtube.com)</a:t>
            </a:r>
            <a:endParaRPr lang="es-ES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58BD501-57CD-7AAF-DE43-6918C372742F}"/>
              </a:ext>
            </a:extLst>
          </p:cNvPr>
          <p:cNvSpPr txBox="1"/>
          <p:nvPr/>
        </p:nvSpPr>
        <p:spPr>
          <a:xfrm>
            <a:off x="1303828" y="4374586"/>
            <a:ext cx="4466150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1600" b="1" dirty="0">
                <a:latin typeface="Bradley Hand ITC"/>
              </a:rPr>
              <a:t>La IA ayuda, pero también puede resultar perjudicial: ayuda haciendo apps que se repitan las cosas de diferentes maneras, pero resulta perjudicial porque crea demasiadas cosas, demasiada información distinta.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C4BF793-8DB0-1AEB-BDDE-F9E97B945C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3002" y="947944"/>
            <a:ext cx="1782563" cy="929456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3C473719-A0E7-D749-C66F-E50913327BEF}"/>
              </a:ext>
            </a:extLst>
          </p:cNvPr>
          <p:cNvSpPr txBox="1"/>
          <p:nvPr/>
        </p:nvSpPr>
        <p:spPr>
          <a:xfrm>
            <a:off x="6358359" y="1183337"/>
            <a:ext cx="39042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8"/>
              </a:rPr>
              <a:t>These robotic arms put a five-star chef in your kitchen - YouTube</a:t>
            </a:r>
            <a:endParaRPr lang="es-ES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AC3E755B-3C0D-4D20-B8CF-2197A2D3FD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6973" y="2034791"/>
            <a:ext cx="1620512" cy="109217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76A046F3-2B60-A5E5-0F85-9116748836A4}"/>
              </a:ext>
            </a:extLst>
          </p:cNvPr>
          <p:cNvSpPr txBox="1"/>
          <p:nvPr/>
        </p:nvSpPr>
        <p:spPr>
          <a:xfrm>
            <a:off x="6281125" y="2262932"/>
            <a:ext cx="43133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10"/>
              </a:rPr>
              <a:t>How the World’s First Autonomous Pizza Robot Works (youtube.com)</a:t>
            </a:r>
            <a:endParaRPr lang="es-ES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5C3CC0E8-0921-6FE4-F705-619EA534881B}"/>
              </a:ext>
            </a:extLst>
          </p:cNvPr>
          <p:cNvSpPr txBox="1"/>
          <p:nvPr/>
        </p:nvSpPr>
        <p:spPr>
          <a:xfrm>
            <a:off x="6300423" y="4639772"/>
            <a:ext cx="454723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600" b="1" dirty="0">
                <a:highlight>
                  <a:srgbClr val="FF0000"/>
                </a:highlight>
                <a:latin typeface="Bradley Hand ITC"/>
              </a:rPr>
              <a:t>A tener en cuenta: Si la educación se obsesiona con la productividad, tendremos un gran problema.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BFF34FB3-DC19-1DDA-73AE-765D73CE356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91917" y="3429000"/>
            <a:ext cx="2013446" cy="1202043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041C2C96-95BE-9E18-9A28-665719711737}"/>
              </a:ext>
            </a:extLst>
          </p:cNvPr>
          <p:cNvSpPr txBox="1"/>
          <p:nvPr/>
        </p:nvSpPr>
        <p:spPr>
          <a:xfrm>
            <a:off x="6278204" y="3556501"/>
            <a:ext cx="43133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12"/>
              </a:rPr>
              <a:t>Where hotel is staffed by robots - BBC Click - YouTube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A01268F-DC46-6049-D331-22D5B1B96CC5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4730" t="12233" r="1" b="11922"/>
          <a:stretch/>
        </p:blipFill>
        <p:spPr>
          <a:xfrm rot="19848528" flipV="1">
            <a:off x="8533952" y="869549"/>
            <a:ext cx="796559" cy="1600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66F12B3-9E2F-25C5-A03E-93736D130431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5417"/>
          <a:stretch/>
        </p:blipFill>
        <p:spPr>
          <a:xfrm rot="19881394">
            <a:off x="8406095" y="3338129"/>
            <a:ext cx="799540" cy="16401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4000107-0AFF-23DA-623B-AFC7D76FFDEA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2657" t="11515" b="5576"/>
          <a:stretch/>
        </p:blipFill>
        <p:spPr>
          <a:xfrm rot="19402166">
            <a:off x="8766067" y="2047508"/>
            <a:ext cx="672269" cy="141964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E0DD3AE-80D3-620B-EFA8-9FFBE4FE5D1E}"/>
              </a:ext>
            </a:extLst>
          </p:cNvPr>
          <p:cNvSpPr txBox="1"/>
          <p:nvPr/>
        </p:nvSpPr>
        <p:spPr>
          <a:xfrm>
            <a:off x="1416159" y="3700894"/>
            <a:ext cx="44661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highlight>
                  <a:srgbClr val="FF0000"/>
                </a:highlight>
                <a:latin typeface="Bradley Hand ITC"/>
              </a:rPr>
              <a:t>A tener en cuenta: para aprender tenemos que REPETIR, REPETIR y REPETIR. 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15F299A-9BA1-CC16-D69A-316666457B44}"/>
              </a:ext>
            </a:extLst>
          </p:cNvPr>
          <p:cNvSpPr txBox="1"/>
          <p:nvPr/>
        </p:nvSpPr>
        <p:spPr>
          <a:xfrm>
            <a:off x="6358359" y="5228546"/>
            <a:ext cx="47365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adley Hand ITC"/>
                <a:ea typeface="+mn-ea"/>
                <a:cs typeface="+mn-cs"/>
              </a:rPr>
              <a:t>Un posible futuro de los profesores es ser el asistente de la IA</a:t>
            </a:r>
          </a:p>
        </p:txBody>
      </p:sp>
    </p:spTree>
    <p:extLst>
      <p:ext uri="{BB962C8B-B14F-4D97-AF65-F5344CB8AC3E}">
        <p14:creationId xmlns:p14="http://schemas.microsoft.com/office/powerpoint/2010/main" val="1731369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0">
        <p15:prstTrans prst="pageCurlDouble"/>
      </p:transition>
    </mc:Choice>
    <mc:Fallback xmlns="">
      <p:transition spd="slow" advClick="0" advTm="2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C4F2E-DA00-40F6-745C-6CADBA43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 descr="Imagen que contiene Sitio web&#10;&#10;Descripción generada automáticamente">
            <a:extLst>
              <a:ext uri="{FF2B5EF4-FFF2-40B4-BE49-F238E27FC236}">
                <a16:creationId xmlns:a16="http://schemas.microsoft.com/office/drawing/2014/main" id="{2B69ACC8-3256-2C8B-3C75-192FCF361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E03F527-C7AB-4F54-3879-7356A281B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3065" y="118946"/>
            <a:ext cx="12315065" cy="6924908"/>
          </a:xfrm>
          <a:prstGeom prst="rect">
            <a:avLst/>
          </a:prstGeom>
        </p:spPr>
      </p:pic>
      <p:sp>
        <p:nvSpPr>
          <p:cNvPr id="3" name="AutoShape 2" descr="Question Fun Emoji - Smiley, HD Png Download - kindpng">
            <a:extLst>
              <a:ext uri="{FF2B5EF4-FFF2-40B4-BE49-F238E27FC236}">
                <a16:creationId xmlns:a16="http://schemas.microsoft.com/office/drawing/2014/main" id="{8A0BF1B5-AE8A-4AC1-CF89-63CD90A9FB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C251452F-6D0E-1A74-08DB-D6C516194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8947" y="2547999"/>
            <a:ext cx="1213431" cy="76192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8167B1F-66DC-BF14-E2B2-94D8BF13EFCF}"/>
              </a:ext>
            </a:extLst>
          </p:cNvPr>
          <p:cNvSpPr txBox="1"/>
          <p:nvPr/>
        </p:nvSpPr>
        <p:spPr>
          <a:xfrm>
            <a:off x="1423810" y="489297"/>
            <a:ext cx="41909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600" b="1" dirty="0">
                <a:highlight>
                  <a:srgbClr val="FFFF00"/>
                </a:highlight>
                <a:latin typeface="Bradley Hand ITC"/>
              </a:rPr>
              <a:t>*Dilema: coches autónomos.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600" b="1" dirty="0">
                <a:highlight>
                  <a:srgbClr val="FFFF00"/>
                </a:highlight>
                <a:latin typeface="Bradley Hand ITC"/>
              </a:rPr>
              <a:t>¿Qué vida vale más, la del conductor o la de los peatones?. Ej. Caso Mercedes.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6972503-6D17-2968-E27A-FD897725FB44}"/>
              </a:ext>
            </a:extLst>
          </p:cNvPr>
          <p:cNvSpPr txBox="1"/>
          <p:nvPr/>
        </p:nvSpPr>
        <p:spPr>
          <a:xfrm>
            <a:off x="1231488" y="3619258"/>
            <a:ext cx="4712111" cy="2062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600" b="1" dirty="0">
                <a:highlight>
                  <a:srgbClr val="FFFF00"/>
                </a:highlight>
                <a:latin typeface="Bradley Hand ITC"/>
              </a:rPr>
              <a:t>*La Privacidad.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s-ES" sz="1600" b="1" dirty="0">
              <a:highlight>
                <a:srgbClr val="FFFF00"/>
              </a:highlight>
              <a:latin typeface="Bradley Hand ITC"/>
            </a:endParaRPr>
          </a:p>
          <a:p>
            <a:r>
              <a:rPr lang="es-ES" sz="1600" b="1" dirty="0">
                <a:highlight>
                  <a:srgbClr val="FFFF00"/>
                </a:highlight>
                <a:latin typeface="Bradley Hand ITC"/>
              </a:rPr>
              <a:t>La aparición de las redes sociales es lo peor que le ha pasado a la sociedad. NO es VERDAD. Cualquiera puede publicar su opinión y todas son válidas. No hay verdad, todo son opiniones. Las redes sociales han difuminado la línea entre los expertos y los que dan su opinión.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50B6610-745E-F16E-DCF0-D193A947AB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1490" y="1563609"/>
            <a:ext cx="2364515" cy="177338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E926C88-71AD-7A0C-9F27-2D1DBDA30E75}"/>
              </a:ext>
            </a:extLst>
          </p:cNvPr>
          <p:cNvSpPr txBox="1"/>
          <p:nvPr/>
        </p:nvSpPr>
        <p:spPr>
          <a:xfrm>
            <a:off x="6465141" y="489297"/>
            <a:ext cx="42480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hlinkClick r:id="rId6"/>
              </a:rPr>
              <a:t>El SHARENTING, la historia de Ella subtitulada | La privacidad digital de los niños - YouTube</a:t>
            </a:r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31A311B-471F-7397-9802-DB398A1B72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8665" y="1412627"/>
            <a:ext cx="3034536" cy="1716505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A81E3539-3220-1369-AA13-FD10214228FD}"/>
              </a:ext>
            </a:extLst>
          </p:cNvPr>
          <p:cNvSpPr txBox="1"/>
          <p:nvPr/>
        </p:nvSpPr>
        <p:spPr>
          <a:xfrm>
            <a:off x="6493696" y="3608699"/>
            <a:ext cx="4190927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600" b="1" dirty="0">
                <a:highlight>
                  <a:srgbClr val="FF0000"/>
                </a:highlight>
                <a:latin typeface="Bradley Hand ITC"/>
              </a:rPr>
              <a:t>A tener en cuenta: No se puede obtener permiso general para publicar fotos en internet durante todo el año, sino por un momento específico.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C1F7F9A-153A-462D-50AC-05B93C44DD92}"/>
              </a:ext>
            </a:extLst>
          </p:cNvPr>
          <p:cNvSpPr txBox="1"/>
          <p:nvPr/>
        </p:nvSpPr>
        <p:spPr>
          <a:xfrm>
            <a:off x="6657531" y="4407098"/>
            <a:ext cx="405564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1800" dirty="0">
                <a:effectLst/>
                <a:latin typeface="Calibri" panose="020F0502020204030204" pitchFamily="34" charset="0"/>
              </a:rPr>
              <a:t> </a:t>
            </a:r>
            <a:r>
              <a:rPr lang="es-ES" sz="1600" b="1" dirty="0">
                <a:latin typeface="Bradley Hand ITC"/>
              </a:rPr>
              <a:t>La cuestión </a:t>
            </a:r>
            <a:r>
              <a:rPr lang="es-ES" sz="1600" b="1" dirty="0">
                <a:effectLst/>
                <a:latin typeface="Bradley Hand ITC"/>
              </a:rPr>
              <a:t>está abierta. L</a:t>
            </a:r>
            <a:r>
              <a:rPr lang="es-ES" sz="1600" b="1" dirty="0">
                <a:latin typeface="Bradley Hand ITC"/>
              </a:rPr>
              <a:t>a UE está trabajando duro para tratar de poner en marcha un debate sobre qué es el uso ético de la IA en la educación y qué se debe usar.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E14AD01C-E054-84A2-5E4F-E5C9237E9D2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657" t="11515" b="5576"/>
          <a:stretch/>
        </p:blipFill>
        <p:spPr>
          <a:xfrm rot="1955375">
            <a:off x="7395494" y="3009702"/>
            <a:ext cx="516538" cy="10907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261CD285-DB41-9664-4C65-7DB6C7882A5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730" t="12233" r="1" b="11922"/>
          <a:stretch/>
        </p:blipFill>
        <p:spPr>
          <a:xfrm rot="1813413" flipV="1">
            <a:off x="1818353" y="3257347"/>
            <a:ext cx="688115" cy="13830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7B2348A-99C6-D924-0600-00A546B5CBB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417"/>
          <a:stretch/>
        </p:blipFill>
        <p:spPr>
          <a:xfrm rot="2051806">
            <a:off x="10173810" y="1367018"/>
            <a:ext cx="622909" cy="12778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8229562-2A1C-39CF-7FED-90DCBE70801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657" t="11515" b="5576"/>
          <a:stretch/>
        </p:blipFill>
        <p:spPr>
          <a:xfrm rot="1968975">
            <a:off x="4073028" y="1540572"/>
            <a:ext cx="720647" cy="15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424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0">
        <p15:prstTrans prst="pageCurlDouble"/>
      </p:transition>
    </mc:Choice>
    <mc:Fallback xmlns="">
      <p:transition spd="slow" advClick="0" advTm="2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C4F2E-DA00-40F6-745C-6CADBA43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 descr="Imagen que contiene Sitio web&#10;&#10;Descripción generada automáticamente">
            <a:extLst>
              <a:ext uri="{FF2B5EF4-FFF2-40B4-BE49-F238E27FC236}">
                <a16:creationId xmlns:a16="http://schemas.microsoft.com/office/drawing/2014/main" id="{2B69ACC8-3256-2C8B-3C75-192FCF361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E03F527-C7AB-4F54-3879-7356A281B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3065" y="115184"/>
            <a:ext cx="12315065" cy="692490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BD7C0989-F7D1-10CF-0986-FA3AE7715F8F}"/>
              </a:ext>
            </a:extLst>
          </p:cNvPr>
          <p:cNvSpPr/>
          <p:nvPr/>
        </p:nvSpPr>
        <p:spPr>
          <a:xfrm>
            <a:off x="1433659" y="443131"/>
            <a:ext cx="347883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Día 4 (</a:t>
            </a:r>
            <a:r>
              <a:rPr lang="es-E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29</a:t>
            </a:r>
            <a:r>
              <a:rPr lang="es-E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.08.2024)</a:t>
            </a:r>
          </a:p>
        </p:txBody>
      </p:sp>
      <p:sp>
        <p:nvSpPr>
          <p:cNvPr id="13" name="AutoShape 2">
            <a:extLst>
              <a:ext uri="{FF2B5EF4-FFF2-40B4-BE49-F238E27FC236}">
                <a16:creationId xmlns:a16="http://schemas.microsoft.com/office/drawing/2014/main" id="{8981255B-088C-E1E2-C6C3-2AECD727D5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8618235B-648D-3A28-D57F-B1A31CF264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788" t="62201" r="21043" b="31739"/>
          <a:stretch/>
        </p:blipFill>
        <p:spPr>
          <a:xfrm>
            <a:off x="3868496" y="976421"/>
            <a:ext cx="2005265" cy="304801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4958FDDE-3F5E-3B02-6585-6F7E99FC4360}"/>
              </a:ext>
            </a:extLst>
          </p:cNvPr>
          <p:cNvSpPr txBox="1"/>
          <p:nvPr/>
        </p:nvSpPr>
        <p:spPr>
          <a:xfrm>
            <a:off x="1433659" y="2675578"/>
            <a:ext cx="4611463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https://www.almanack.ai</a:t>
            </a:r>
            <a: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(Genial para esquemas de trabajo) [</a:t>
            </a:r>
            <a:r>
              <a:rPr lang="es-E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freemium</a:t>
            </a:r>
            <a: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]</a:t>
            </a: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6"/>
              </a:rPr>
              <a:t>https://www.twee.com</a:t>
            </a:r>
            <a: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(genial para video lecciones basadas en lecciones) [</a:t>
            </a:r>
            <a:r>
              <a:rPr lang="es-E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freemium</a:t>
            </a:r>
            <a: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mucho más Limitado ahora]</a:t>
            </a: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7"/>
              </a:rPr>
              <a:t>https://www.eduaide.ai/</a:t>
            </a:r>
            <a: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(herramientas útiles para variedad de tareas, muy estructurado) [</a:t>
            </a:r>
            <a:r>
              <a:rPr lang="es-E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freemium</a:t>
            </a:r>
            <a: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]</a:t>
            </a: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FECABBA-CE28-DC02-AD23-EDA448548E3F}"/>
              </a:ext>
            </a:extLst>
          </p:cNvPr>
          <p:cNvSpPr txBox="1"/>
          <p:nvPr/>
        </p:nvSpPr>
        <p:spPr>
          <a:xfrm>
            <a:off x="6096000" y="476547"/>
            <a:ext cx="4912893" cy="54281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8"/>
              </a:rPr>
              <a:t>https://www.magicschool.ai/</a:t>
            </a:r>
            <a: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(genial selección de herramientas útiles) [</a:t>
            </a:r>
            <a:r>
              <a:rPr lang="es-E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freemium</a:t>
            </a:r>
            <a: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]</a:t>
            </a: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>
                <a:solidFill>
                  <a:srgbClr val="467886"/>
                </a:solidFill>
                <a:effectLst/>
                <a:latin typeface="Aptos"/>
                <a:ea typeface="Aptos" panose="020B0004020202020204" pitchFamily="34" charset="0"/>
                <a:cs typeface="Times New Roman"/>
                <a:hlinkClick r:id="rId9"/>
              </a:rPr>
              <a:t>https://smodin.io/</a:t>
            </a:r>
            <a:r>
              <a:rPr lang="es-ES" sz="1800" b="1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(no </a:t>
            </a:r>
            <a:r>
              <a:rPr lang="es-ES" b="1" kern="100" dirty="0">
                <a:latin typeface="Aptos"/>
                <a:ea typeface="Aptos" panose="020B0004020202020204" pitchFamily="34" charset="0"/>
                <a:cs typeface="Times New Roman"/>
              </a:rPr>
              <a:t>es gratis</a:t>
            </a:r>
            <a:r>
              <a:rPr lang="es-ES" sz="1800" b="1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, pero </a:t>
            </a:r>
            <a:r>
              <a:rPr lang="es-ES" b="1" kern="100" dirty="0">
                <a:latin typeface="Aptos"/>
                <a:ea typeface="Aptos" panose="020B0004020202020204" pitchFamily="34" charset="0"/>
                <a:cs typeface="Times New Roman"/>
              </a:rPr>
              <a:t>constituye </a:t>
            </a:r>
            <a:r>
              <a:rPr lang="es-ES" sz="1800" b="1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un gran conjunto de </a:t>
            </a:r>
            <a:r>
              <a:rPr lang="es-ES" b="1" kern="100" dirty="0">
                <a:latin typeface="Aptos"/>
                <a:ea typeface="Aptos" panose="020B0004020202020204" pitchFamily="34" charset="0"/>
                <a:cs typeface="Times New Roman"/>
              </a:rPr>
              <a:t>características</a:t>
            </a:r>
            <a:r>
              <a:rPr lang="es-ES" sz="1800" b="1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especiales para la educación superior académica escritura)</a:t>
            </a:r>
            <a:endParaRPr lang="es-ES" sz="1800" kern="100" dirty="0">
              <a:effectLst/>
              <a:latin typeface="Aptos"/>
              <a:ea typeface="Aptos" panose="020B0004020202020204" pitchFamily="34" charset="0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>
                <a:solidFill>
                  <a:srgbClr val="467886"/>
                </a:solidFill>
                <a:effectLst/>
                <a:latin typeface="Aptos"/>
                <a:ea typeface="Aptos" panose="020B0004020202020204" pitchFamily="34" charset="0"/>
                <a:cs typeface="Times New Roman"/>
                <a:hlinkClick r:id="rId10"/>
              </a:rPr>
              <a:t>https://www.briskteaching.com/</a:t>
            </a:r>
            <a:r>
              <a:rPr lang="es-ES" sz="1800" b="1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(plugin para Google Chrome y </a:t>
            </a:r>
            <a:r>
              <a:rPr lang="es-ES" sz="1800" b="1" kern="100" dirty="0" err="1">
                <a:effectLst/>
                <a:latin typeface="Aptos"/>
                <a:ea typeface="Aptos" panose="020B0004020202020204" pitchFamily="34" charset="0"/>
                <a:cs typeface="Times New Roman"/>
              </a:rPr>
              <a:t>Classroom</a:t>
            </a:r>
            <a:r>
              <a:rPr lang="es-ES" sz="1800" b="1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(no Office/palabra). Ha evolucionado mucho en los últimos meses, y ahora ofrece algunas características similares a </a:t>
            </a:r>
            <a:r>
              <a:rPr lang="es-ES" sz="1800" b="1" kern="100" dirty="0" err="1">
                <a:effectLst/>
                <a:latin typeface="Aptos"/>
                <a:ea typeface="Aptos" panose="020B0004020202020204" pitchFamily="34" charset="0"/>
                <a:cs typeface="Times New Roman"/>
              </a:rPr>
              <a:t>Twee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>
                <a:solidFill>
                  <a:srgbClr val="467886"/>
                </a:solidFill>
                <a:effectLst/>
                <a:latin typeface="Aptos"/>
                <a:ea typeface="Aptos" panose="020B0004020202020204" pitchFamily="34" charset="0"/>
                <a:cs typeface="Times New Roman"/>
                <a:hlinkClick r:id="rId11"/>
              </a:rPr>
              <a:t>EduGPT - chatGPT seleccionado para educadores -Desarrollado por GPT 3.5 y GPT 4</a:t>
            </a:r>
            <a:r>
              <a:rPr lang="es-ES" sz="1800" b="1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(profesor </a:t>
            </a:r>
            <a:r>
              <a:rPr lang="es-ES" sz="1800" b="1" kern="100" dirty="0" err="1">
                <a:effectLst/>
                <a:latin typeface="Aptos"/>
                <a:ea typeface="Aptos" panose="020B0004020202020204" pitchFamily="34" charset="0"/>
                <a:cs typeface="Times New Roman"/>
              </a:rPr>
              <a:t>Chatbots</a:t>
            </a:r>
            <a:r>
              <a:rPr lang="es-ES" sz="1800" b="1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, incluidos los </a:t>
            </a:r>
            <a:r>
              <a:rPr lang="es-ES" sz="1800" b="1" kern="100" dirty="0" err="1">
                <a:effectLst/>
                <a:latin typeface="Aptos"/>
                <a:ea typeface="Aptos" panose="020B0004020202020204" pitchFamily="34" charset="0"/>
                <a:cs typeface="Times New Roman"/>
              </a:rPr>
              <a:t>chatbots</a:t>
            </a:r>
            <a:r>
              <a:rPr lang="es-ES" sz="1800" b="1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de soporte técnico para herramientas populares).</a:t>
            </a:r>
            <a:endParaRPr lang="es-ES" sz="1800" kern="100" dirty="0">
              <a:effectLst/>
              <a:latin typeface="Aptos"/>
              <a:ea typeface="Aptos" panose="020B0004020202020204" pitchFamily="34" charset="0"/>
              <a:cs typeface="Times New Roman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F90FD1B-FA5E-DA58-E944-1D66B618BD3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12496" y="1530246"/>
            <a:ext cx="1033856" cy="775392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68F77CC3-61D1-7DBE-5E80-BA1919F3F404}"/>
              </a:ext>
            </a:extLst>
          </p:cNvPr>
          <p:cNvSpPr txBox="1"/>
          <p:nvPr/>
        </p:nvSpPr>
        <p:spPr>
          <a:xfrm>
            <a:off x="1282837" y="1290583"/>
            <a:ext cx="3974963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lang="es-ES" sz="14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Toda la jornada la dedicamos a probar las principales herramientas generativas para el uso en educación. Nos centramos en las soluciones gratuitas.</a:t>
            </a:r>
          </a:p>
          <a:p>
            <a:pPr algn="ctr">
              <a:defRPr/>
            </a:pPr>
            <a:r>
              <a:rPr lang="es-ES" sz="1400" b="1" dirty="0">
                <a:solidFill>
                  <a:prstClr val="black"/>
                </a:solidFill>
                <a:latin typeface="Bradley Hand ITC"/>
              </a:rPr>
              <a:t>Me limitaré a enumerarlas. Puedes pinchar en el hipervínculo para acceder a las apps: </a:t>
            </a:r>
            <a:endParaRPr lang="es-E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adley Hand ITC"/>
            </a:endParaRPr>
          </a:p>
        </p:txBody>
      </p:sp>
    </p:spTree>
    <p:extLst>
      <p:ext uri="{BB962C8B-B14F-4D97-AF65-F5344CB8AC3E}">
        <p14:creationId xmlns:p14="http://schemas.microsoft.com/office/powerpoint/2010/main" val="136114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5000">
        <p15:prstTrans prst="pageCurlDouble"/>
      </p:transition>
    </mc:Choice>
    <mc:Fallback xmlns="">
      <p:transition spd="slow" advClick="0" advTm="1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C4F2E-DA00-40F6-745C-6CADBA43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6" name="Marcador de contenido 15" descr="Imagen que contiene exterior, azul, firmar, grande&#10;&#10;Descripción generada automáticamente">
            <a:extLst>
              <a:ext uri="{FF2B5EF4-FFF2-40B4-BE49-F238E27FC236}">
                <a16:creationId xmlns:a16="http://schemas.microsoft.com/office/drawing/2014/main" id="{4B0D9260-5B0C-1D22-80DF-3BA59E35E5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E03F527-C7AB-4F54-3879-7356A281B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670"/>
            <a:ext cx="12315065" cy="692490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73DD741-4622-60D1-7328-667E4C6F2B43}"/>
              </a:ext>
            </a:extLst>
          </p:cNvPr>
          <p:cNvSpPr txBox="1"/>
          <p:nvPr/>
        </p:nvSpPr>
        <p:spPr>
          <a:xfrm>
            <a:off x="1379217" y="365125"/>
            <a:ext cx="4778315" cy="53369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>
                <a:solidFill>
                  <a:srgbClr val="467886"/>
                </a:solidFill>
                <a:effectLst/>
                <a:latin typeface="Aptos"/>
                <a:ea typeface="Aptos" panose="020B0004020202020204" pitchFamily="34" charset="0"/>
                <a:cs typeface="Times New Roman"/>
                <a:hlinkClick r:id="rId4"/>
              </a:rPr>
              <a:t>Hacer video generado por IA — AI Video Generador — Kapwing</a:t>
            </a:r>
            <a:r>
              <a:rPr lang="es-ES" sz="18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(Generador de </a:t>
            </a:r>
            <a:r>
              <a:rPr lang="es-ES" kern="100" dirty="0">
                <a:latin typeface="Aptos"/>
                <a:ea typeface="Aptos" panose="020B0004020202020204" pitchFamily="34" charset="0"/>
                <a:cs typeface="Times New Roman"/>
              </a:rPr>
              <a:t>video IA</a:t>
            </a:r>
            <a:r>
              <a:rPr lang="es-ES" sz="18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>
                <a:solidFill>
                  <a:srgbClr val="467886"/>
                </a:solidFill>
                <a:effectLst/>
                <a:latin typeface="Aptos"/>
                <a:ea typeface="Aptos" panose="020B0004020202020204" pitchFamily="34" charset="0"/>
                <a:cs typeface="Times New Roman"/>
                <a:hlinkClick r:id="rId5"/>
              </a:rPr>
              <a:t>HeyGen.com</a:t>
            </a:r>
            <a:r>
              <a:rPr lang="es-ES" sz="18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- caro pero muy bueno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>
                <a:solidFill>
                  <a:srgbClr val="467886"/>
                </a:solidFill>
                <a:effectLst/>
                <a:latin typeface="Aptos"/>
                <a:ea typeface="Aptos" panose="020B0004020202020204" pitchFamily="34" charset="0"/>
                <a:cs typeface="Times New Roman"/>
                <a:hlinkClick r:id="rId6"/>
              </a:rPr>
              <a:t>https://invideo.io/</a:t>
            </a:r>
            <a:r>
              <a:rPr lang="es-ES" sz="18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- Generador de video con IA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>
                <a:solidFill>
                  <a:srgbClr val="467886"/>
                </a:solidFill>
                <a:effectLst/>
                <a:latin typeface="Aptos"/>
                <a:ea typeface="Aptos" panose="020B0004020202020204" pitchFamily="34" charset="0"/>
                <a:cs typeface="Times New Roman"/>
                <a:hlinkClick r:id="rId7"/>
              </a:rPr>
              <a:t>https://app.pictory.ai/</a:t>
            </a:r>
            <a:r>
              <a:rPr lang="es-ES" sz="18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- IA muy potente</a:t>
            </a:r>
            <a:r>
              <a:rPr lang="es-ES" kern="100" dirty="0">
                <a:latin typeface="Aptos"/>
                <a:ea typeface="Aptos" panose="020B0004020202020204" pitchFamily="34" charset="0"/>
                <a:cs typeface="Times New Roman"/>
              </a:rPr>
              <a:t>.</a:t>
            </a:r>
            <a:r>
              <a:rPr lang="es-ES" sz="18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Generador de video, funciones de edición fáciles de usar.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8"/>
              </a:rPr>
              <a:t>https://www.classpoint.io/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(generar Preguntas de </a:t>
            </a:r>
            <a:r>
              <a:rPr lang="es-E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Slides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es-E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freemium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>
                <a:solidFill>
                  <a:srgbClr val="467886"/>
                </a:solidFill>
                <a:effectLst/>
                <a:latin typeface="Aptos"/>
                <a:ea typeface="Aptos" panose="020B0004020202020204" pitchFamily="34" charset="0"/>
                <a:cs typeface="Times New Roman"/>
                <a:hlinkClick r:id="rId9"/>
              </a:rPr>
              <a:t>Gamma App</a:t>
            </a:r>
            <a:r>
              <a:rPr lang="es-ES" sz="18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: otra herramienta de creación de diapositivas (sistema de crédito, puede ser caro, </a:t>
            </a:r>
            <a:r>
              <a:rPr lang="es-ES" kern="100" dirty="0">
                <a:latin typeface="Aptos"/>
                <a:ea typeface="Aptos" panose="020B0004020202020204" pitchFamily="34" charset="0"/>
                <a:cs typeface="Times New Roman"/>
              </a:rPr>
              <a:t>pero con gran</a:t>
            </a:r>
            <a:r>
              <a:rPr lang="es-ES" sz="18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rendimiento</a:t>
            </a:r>
            <a:r>
              <a:rPr lang="es-ES" kern="100" dirty="0">
                <a:latin typeface="Aptos"/>
                <a:ea typeface="Aptos" panose="020B0004020202020204" pitchFamily="34" charset="0"/>
                <a:cs typeface="Times New Roman"/>
              </a:rPr>
              <a:t>. Se trata de un sistema </a:t>
            </a:r>
            <a:r>
              <a:rPr lang="es-ES" sz="18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sin suscripción, </a:t>
            </a:r>
            <a:r>
              <a:rPr lang="es-ES" kern="100" dirty="0">
                <a:latin typeface="Aptos"/>
                <a:ea typeface="Aptos" panose="020B0004020202020204" pitchFamily="34" charset="0"/>
                <a:cs typeface="Times New Roman"/>
              </a:rPr>
              <a:t>de pago </a:t>
            </a:r>
            <a:r>
              <a:rPr lang="es-ES" sz="18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por descarga de la presentación</a:t>
            </a:r>
            <a:r>
              <a:rPr lang="es-ES" kern="100" dirty="0">
                <a:latin typeface="Aptos"/>
                <a:ea typeface="Aptos" panose="020B0004020202020204" pitchFamily="34" charset="0"/>
                <a:cs typeface="Times New Roman"/>
              </a:rPr>
              <a:t>).</a:t>
            </a:r>
            <a:endParaRPr lang="es-ES" sz="1800" kern="100" dirty="0">
              <a:effectLst/>
              <a:latin typeface="Aptos"/>
              <a:ea typeface="Aptos" panose="020B0004020202020204" pitchFamily="34" charset="0"/>
              <a:cs typeface="Times New Roman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651D903-C7B4-A7AF-30F1-158B1DB22DC5}"/>
              </a:ext>
            </a:extLst>
          </p:cNvPr>
          <p:cNvSpPr txBox="1"/>
          <p:nvPr/>
        </p:nvSpPr>
        <p:spPr>
          <a:xfrm>
            <a:off x="6504846" y="898358"/>
            <a:ext cx="4441658" cy="394633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>
                <a:solidFill>
                  <a:srgbClr val="467886"/>
                </a:solidFill>
                <a:effectLst/>
                <a:latin typeface="Aptos"/>
                <a:ea typeface="Aptos" panose="020B0004020202020204" pitchFamily="34" charset="0"/>
                <a:cs typeface="Times New Roman"/>
                <a:hlinkClick r:id="rId10"/>
              </a:rPr>
              <a:t>SlidesGPT </a:t>
            </a:r>
            <a:r>
              <a:rPr lang="es-ES" sz="18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- Herramienta de creación de diapositivas con pago bajo demanda (sin suscripción, </a:t>
            </a:r>
            <a:r>
              <a:rPr lang="es-ES" kern="100" dirty="0">
                <a:latin typeface="Aptos"/>
                <a:ea typeface="Aptos" panose="020B0004020202020204" pitchFamily="34" charset="0"/>
                <a:cs typeface="Times New Roman"/>
              </a:rPr>
              <a:t>pago</a:t>
            </a:r>
            <a:r>
              <a:rPr lang="es-ES" sz="18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por la descarga de la </a:t>
            </a:r>
            <a:r>
              <a:rPr lang="es-ES" kern="100" dirty="0">
                <a:latin typeface="Aptos"/>
                <a:ea typeface="Aptos" panose="020B0004020202020204" pitchFamily="34" charset="0"/>
                <a:cs typeface="Times New Roman"/>
              </a:rPr>
              <a:t>presentación)</a:t>
            </a:r>
            <a:endParaRPr lang="es-ES" sz="1800" kern="100" dirty="0">
              <a:effectLst/>
              <a:latin typeface="Aptos"/>
              <a:ea typeface="Aptos" panose="020B0004020202020204" pitchFamily="34" charset="0"/>
              <a:cs typeface="Times New Roman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>
                <a:solidFill>
                  <a:srgbClr val="467886"/>
                </a:solidFill>
                <a:effectLst/>
                <a:latin typeface="Aptos"/>
                <a:ea typeface="Aptos" panose="020B0004020202020204" pitchFamily="34" charset="0"/>
                <a:cs typeface="Times New Roman"/>
                <a:hlinkClick r:id="rId11"/>
              </a:rPr>
              <a:t>Temas gratuitos de Google Slides y Powerpoint plantillas | Slidesgo</a:t>
            </a:r>
            <a:r>
              <a:rPr lang="es-ES" sz="18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: </a:t>
            </a:r>
            <a:r>
              <a:rPr lang="es-ES" kern="100" dirty="0">
                <a:latin typeface="Aptos"/>
                <a:ea typeface="Aptos" panose="020B0004020202020204" pitchFamily="34" charset="0"/>
                <a:cs typeface="Times New Roman"/>
              </a:rPr>
              <a:t>generador de diapositivas</a:t>
            </a:r>
            <a:r>
              <a:rPr lang="es-ES" sz="18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de IA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>
                <a:solidFill>
                  <a:srgbClr val="467886"/>
                </a:solidFill>
                <a:effectLst/>
                <a:latin typeface="Aptos"/>
                <a:ea typeface="Aptos" panose="020B0004020202020204" pitchFamily="34" charset="0"/>
                <a:cs typeface="Times New Roman"/>
                <a:hlinkClick r:id="rId12"/>
              </a:rPr>
              <a:t>Canva: Visual Suite para todos</a:t>
            </a:r>
            <a:r>
              <a:rPr lang="es-ES" sz="18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– puede generar diapositivas con IA en </a:t>
            </a:r>
            <a:r>
              <a:rPr lang="es-ES" sz="1800" kern="100" dirty="0" err="1">
                <a:effectLst/>
                <a:latin typeface="Aptos"/>
                <a:ea typeface="Aptos" panose="020B0004020202020204" pitchFamily="34" charset="0"/>
                <a:cs typeface="Times New Roman"/>
              </a:rPr>
              <a:t>Canva</a:t>
            </a:r>
            <a:r>
              <a:rPr lang="es-ES" sz="18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también.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>
                <a:solidFill>
                  <a:srgbClr val="467886"/>
                </a:solidFill>
                <a:effectLst/>
                <a:latin typeface="Aptos"/>
                <a:ea typeface="Aptos" panose="020B0004020202020204" pitchFamily="34" charset="0"/>
                <a:cs typeface="Times New Roman"/>
                <a:hlinkClick r:id="rId13"/>
              </a:rPr>
              <a:t>AI Comic </a:t>
            </a:r>
            <a:r>
              <a:rPr lang="es-ES" sz="1800" b="1" u="sng" kern="100" dirty="0" err="1">
                <a:solidFill>
                  <a:srgbClr val="467886"/>
                </a:solidFill>
                <a:effectLst/>
                <a:latin typeface="Aptos"/>
                <a:ea typeface="Aptos" panose="020B0004020202020204" pitchFamily="34" charset="0"/>
                <a:cs typeface="Times New Roman"/>
                <a:hlinkClick r:id="rId13"/>
              </a:rPr>
              <a:t>Generator</a:t>
            </a:r>
            <a:r>
              <a:rPr lang="es-ES" sz="1800" b="1" kern="100" dirty="0">
                <a:solidFill>
                  <a:srgbClr val="467886"/>
                </a:solidFill>
                <a:effectLst/>
                <a:latin typeface="Aptos"/>
                <a:ea typeface="Aptos" panose="020B0004020202020204" pitchFamily="34" charset="0"/>
                <a:cs typeface="Times New Roman"/>
              </a:rPr>
              <a:t> </a:t>
            </a:r>
            <a:r>
              <a:rPr lang="es-ES" kern="100" dirty="0">
                <a:latin typeface="Aptos"/>
                <a:cs typeface="Times New Roman"/>
              </a:rPr>
              <a:t>(gratis, sin registro)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FECDAA9-E812-A040-123E-FC0455F5C51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41504" y="4368449"/>
            <a:ext cx="1526187" cy="1526187"/>
          </a:xfrm>
          <a:prstGeom prst="rect">
            <a:avLst/>
          </a:prstGeom>
        </p:spPr>
      </p:pic>
      <p:pic>
        <p:nvPicPr>
          <p:cNvPr id="6" name="Imagen 5" descr="Imagen en blanco y negro de una señal de tránsito&#10;&#10;Descripción generada automáticamente con confianza baja">
            <a:extLst>
              <a:ext uri="{FF2B5EF4-FFF2-40B4-BE49-F238E27FC236}">
                <a16:creationId xmlns:a16="http://schemas.microsoft.com/office/drawing/2014/main" id="{1D22B5A6-D9F1-A616-3B8B-CA74BAB5ADF8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142" y="300867"/>
            <a:ext cx="718797" cy="75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872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ageCurlDouble"/>
      </p:transition>
    </mc:Choice>
    <mc:Fallback xmlns="">
      <p:transition spd="slow" advClick="0" advTm="1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C4F2E-DA00-40F6-745C-6CADBA43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6" name="Marcador de contenido 15" descr="Imagen que contiene exterior, azul, firmar, grande&#10;&#10;Descripción generada automáticamente">
            <a:extLst>
              <a:ext uri="{FF2B5EF4-FFF2-40B4-BE49-F238E27FC236}">
                <a16:creationId xmlns:a16="http://schemas.microsoft.com/office/drawing/2014/main" id="{4B0D9260-5B0C-1D22-80DF-3BA59E35E5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E03F527-C7AB-4F54-3879-7356A281B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670"/>
            <a:ext cx="12315065" cy="692490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A17C316-9C1B-FD16-786D-1C54DE0C10C5}"/>
              </a:ext>
            </a:extLst>
          </p:cNvPr>
          <p:cNvSpPr txBox="1"/>
          <p:nvPr/>
        </p:nvSpPr>
        <p:spPr>
          <a:xfrm>
            <a:off x="1365473" y="774199"/>
            <a:ext cx="4681854" cy="4539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Suno</a:t>
            </a:r>
            <a:r>
              <a:rPr lang="es-ES" sz="1800" b="1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 AI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crea música y canciones a partir de indicaciones o letras. También disponible como plugin para </a:t>
            </a:r>
            <a:r>
              <a:rPr lang="es-E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Copilot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Funciona muy bien.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SchoolAI</a:t>
            </a:r>
            <a:r>
              <a:rPr lang="es-ES" sz="1800" b="1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: Crear. Personalizar. Comprometerse.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</a:t>
            </a:r>
            <a:r>
              <a:rPr lang="es-E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Chatbots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estudiantes en una variedad de aprendizajes 'espacios'. Tutorías personalizadas. Gratis para profesorado.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6"/>
              </a:rPr>
              <a:t>Mizou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versión europea de </a:t>
            </a:r>
            <a:r>
              <a:rPr lang="es-E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SchoolAI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el mismo concepto.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7"/>
              </a:rPr>
              <a:t>https://gitmind.com/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Herramienta de mapas mentales (a menudo solicitado por maestros de educación especial)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0EFAFC3-AA03-4F96-4B88-DCFF1DF63342}"/>
              </a:ext>
            </a:extLst>
          </p:cNvPr>
          <p:cNvSpPr txBox="1"/>
          <p:nvPr/>
        </p:nvSpPr>
        <p:spPr>
          <a:xfrm>
            <a:off x="6658572" y="2998694"/>
            <a:ext cx="4083982" cy="114621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highlight>
                  <a:srgbClr val="FF0000"/>
                </a:highlight>
                <a:latin typeface="Bradley Hand ITC"/>
              </a:rPr>
              <a:t>A tener en cuenta: todos los días salen nuevas herramientas y se agregan nuevas funcionalidades a las ya existentes (por ejemplo, </a:t>
            </a:r>
            <a:r>
              <a:rPr lang="es-ES" sz="1600" b="1" dirty="0" err="1">
                <a:highlight>
                  <a:srgbClr val="FF0000"/>
                </a:highlight>
                <a:latin typeface="Bradley Hand ITC"/>
              </a:rPr>
              <a:t>Canva</a:t>
            </a:r>
            <a:r>
              <a:rPr lang="es-ES" sz="1600" b="1" dirty="0">
                <a:highlight>
                  <a:srgbClr val="FF0000"/>
                </a:highlight>
                <a:latin typeface="Bradley Hand ITC"/>
              </a:rPr>
              <a:t>, </a:t>
            </a:r>
            <a:r>
              <a:rPr lang="es-ES" sz="1600" b="1" dirty="0" err="1">
                <a:highlight>
                  <a:srgbClr val="FF0000"/>
                </a:highlight>
                <a:latin typeface="Bradley Hand ITC"/>
              </a:rPr>
              <a:t>Padlet</a:t>
            </a:r>
            <a:r>
              <a:rPr lang="es-ES" sz="1600" b="1" dirty="0">
                <a:highlight>
                  <a:srgbClr val="FF0000"/>
                </a:highlight>
                <a:latin typeface="Bradley Hand ITC"/>
              </a:rPr>
              <a:t>, </a:t>
            </a:r>
            <a:r>
              <a:rPr lang="es-ES" sz="1600" b="1" dirty="0" err="1">
                <a:highlight>
                  <a:srgbClr val="FF0000"/>
                </a:highlight>
                <a:latin typeface="Bradley Hand ITC"/>
              </a:rPr>
              <a:t>Flip</a:t>
            </a:r>
            <a:r>
              <a:rPr lang="es-ES" sz="1600" b="1" dirty="0">
                <a:highlight>
                  <a:srgbClr val="FF0000"/>
                </a:highlight>
                <a:latin typeface="Bradley Hand ITC"/>
              </a:rPr>
              <a:t> y muchos otros).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A6703E5-7703-683A-3A04-9B7CE2B6E092}"/>
              </a:ext>
            </a:extLst>
          </p:cNvPr>
          <p:cNvSpPr txBox="1"/>
          <p:nvPr/>
        </p:nvSpPr>
        <p:spPr>
          <a:xfrm>
            <a:off x="6574599" y="1064851"/>
            <a:ext cx="4502475" cy="9712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800" b="1" u="sng" kern="100" dirty="0">
                <a:solidFill>
                  <a:srgbClr val="467886"/>
                </a:solidFill>
                <a:effectLst/>
                <a:latin typeface="Aptos"/>
                <a:ea typeface="Aptos" panose="020B0004020202020204" pitchFamily="34" charset="0"/>
                <a:cs typeface="Times New Roman"/>
                <a:hlinkClick r:id="rId8"/>
              </a:rPr>
              <a:t>https://diffit.me/</a:t>
            </a:r>
            <a:r>
              <a:rPr lang="es-ES" sz="1800" b="1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- </a:t>
            </a:r>
            <a:r>
              <a:rPr lang="es-ES" sz="18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ideal para una variedad de </a:t>
            </a:r>
            <a:r>
              <a:rPr lang="es-ES" kern="100" dirty="0">
                <a:latin typeface="Aptos"/>
                <a:ea typeface="Aptos" panose="020B0004020202020204" pitchFamily="34" charset="0"/>
                <a:cs typeface="Times New Roman"/>
              </a:rPr>
              <a:t>hojas</a:t>
            </a:r>
            <a:r>
              <a:rPr lang="es-ES" sz="18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de trabajo y planificación de lecciones</a:t>
            </a:r>
            <a:r>
              <a:rPr lang="es-ES" kern="100" dirty="0">
                <a:latin typeface="Aptos"/>
                <a:ea typeface="Aptos" panose="020B0004020202020204" pitchFamily="34" charset="0"/>
                <a:cs typeface="Times New Roman"/>
              </a:rPr>
              <a:t>.</a:t>
            </a:r>
            <a:endParaRPr lang="es-ES" sz="1800" kern="100" dirty="0">
              <a:effectLst/>
              <a:latin typeface="Aptos"/>
              <a:ea typeface="Aptos" panose="020B0004020202020204" pitchFamily="34" charset="0"/>
              <a:cs typeface="Times New Roman"/>
            </a:endParaRPr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FED435A-3B38-6F85-018E-FE9E36911630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776" y="4756727"/>
            <a:ext cx="976048" cy="103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853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ageCurlDouble"/>
      </p:transition>
    </mc:Choice>
    <mc:Fallback xmlns="">
      <p:transition spd="slow" advClick="0" advTm="10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C4F2E-DA00-40F6-745C-6CADBA43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 descr="Imagen que contiene Sitio web&#10;&#10;Descripción generada automáticamente">
            <a:extLst>
              <a:ext uri="{FF2B5EF4-FFF2-40B4-BE49-F238E27FC236}">
                <a16:creationId xmlns:a16="http://schemas.microsoft.com/office/drawing/2014/main" id="{2B69ACC8-3256-2C8B-3C75-192FCF361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E03F527-C7AB-4F54-3879-7356A281B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3065" y="115184"/>
            <a:ext cx="12315065" cy="692490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BD7C0989-F7D1-10CF-0986-FA3AE7715F8F}"/>
              </a:ext>
            </a:extLst>
          </p:cNvPr>
          <p:cNvSpPr/>
          <p:nvPr/>
        </p:nvSpPr>
        <p:spPr>
          <a:xfrm>
            <a:off x="1550102" y="561920"/>
            <a:ext cx="347883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Día </a:t>
            </a:r>
            <a:r>
              <a:rPr lang="es-E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5</a:t>
            </a:r>
            <a:r>
              <a:rPr lang="es-E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 (30.08.2024)</a:t>
            </a:r>
          </a:p>
        </p:txBody>
      </p:sp>
      <p:sp>
        <p:nvSpPr>
          <p:cNvPr id="13" name="AutoShape 2">
            <a:extLst>
              <a:ext uri="{FF2B5EF4-FFF2-40B4-BE49-F238E27FC236}">
                <a16:creationId xmlns:a16="http://schemas.microsoft.com/office/drawing/2014/main" id="{8981255B-088C-E1E2-C6C3-2AECD727D5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FAB2EE5-16E1-8A84-00AF-7CD2242D05F0}"/>
              </a:ext>
            </a:extLst>
          </p:cNvPr>
          <p:cNvSpPr txBox="1"/>
          <p:nvPr/>
        </p:nvSpPr>
        <p:spPr>
          <a:xfrm>
            <a:off x="1308876" y="1281632"/>
            <a:ext cx="4667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14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La mañana estuvo dividida en dos partes: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adley Hand ITC" panose="03070402050302030203" pitchFamily="66" charset="0"/>
              <a:ea typeface="+mn-ea"/>
              <a:cs typeface="+mn-cs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5D8C141-ABEA-CC3B-258B-8ED18765B09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t="68261" r="15747" b="21692"/>
          <a:stretch/>
        </p:blipFill>
        <p:spPr>
          <a:xfrm>
            <a:off x="2413932" y="1716678"/>
            <a:ext cx="2438400" cy="505326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560475C5-8D61-3C3C-422D-23F15BA84ABA}"/>
              </a:ext>
            </a:extLst>
          </p:cNvPr>
          <p:cNvSpPr txBox="1"/>
          <p:nvPr/>
        </p:nvSpPr>
        <p:spPr>
          <a:xfrm>
            <a:off x="1275677" y="2328790"/>
            <a:ext cx="4667923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lang="es-ES" sz="1400" b="1" dirty="0">
                <a:solidFill>
                  <a:prstClr val="black"/>
                </a:solidFill>
                <a:latin typeface="Bradley Hand ITC"/>
              </a:rPr>
              <a:t>*</a:t>
            </a:r>
            <a:r>
              <a:rPr lang="es-ES" sz="1400" b="1" u="sng" dirty="0">
                <a:solidFill>
                  <a:prstClr val="black"/>
                </a:solidFill>
                <a:latin typeface="Bradley Hand ITC"/>
              </a:rPr>
              <a:t>La primera parte </a:t>
            </a:r>
            <a:r>
              <a:rPr lang="es-ES" sz="1400" b="1" dirty="0">
                <a:solidFill>
                  <a:prstClr val="black"/>
                </a:solidFill>
                <a:latin typeface="Bradley Hand ITC"/>
              </a:rPr>
              <a:t>la dedicamos a explorar herramientas impulsadas por IA orientadas a los alumnos (y maestros) pero que no generan contenido.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adley Hand ITC"/>
            </a:endParaRPr>
          </a:p>
        </p:txBody>
      </p:sp>
      <p:pic>
        <p:nvPicPr>
          <p:cNvPr id="1026" name="Picture 2" descr="9:28 &#10;Chat &#10;Al Impact &#10;Reflection &#10;92%. &#10;O &#10;@ End Session &#10;on education togetner. &#10;: 01 / 06 &#10;Hi &#10;Hello, Javi! What are your thoughts on &#10;how Al is currently being used in &#10;education? &#10;-5 &#10;72 &#10;o ">
            <a:extLst>
              <a:ext uri="{FF2B5EF4-FFF2-40B4-BE49-F238E27FC236}">
                <a16:creationId xmlns:a16="http://schemas.microsoft.com/office/drawing/2014/main" id="{584FA428-284D-94E1-C4FC-7C720BDDF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329" y="4380373"/>
            <a:ext cx="854444" cy="131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395AC46A-B9DB-8FB7-3312-8B44C6B46AD1}"/>
              </a:ext>
            </a:extLst>
          </p:cNvPr>
          <p:cNvSpPr txBox="1"/>
          <p:nvPr/>
        </p:nvSpPr>
        <p:spPr>
          <a:xfrm>
            <a:off x="1505035" y="3169677"/>
            <a:ext cx="189763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-</a:t>
            </a:r>
            <a:r>
              <a:rPr lang="es-ES" sz="1400" b="1" dirty="0" err="1">
                <a:solidFill>
                  <a:prstClr val="black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Mizou</a:t>
            </a:r>
            <a:r>
              <a:rPr lang="es-ES" sz="14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. Es un asistente personal de estudio. Introduces los objetivos y el </a:t>
            </a:r>
            <a:r>
              <a:rPr lang="es-ES" sz="1400" b="1" dirty="0" err="1">
                <a:solidFill>
                  <a:prstClr val="black"/>
                </a:solidFill>
                <a:latin typeface="Bradley Hand ITC" panose="03070402050302030203" pitchFamily="66" charset="0"/>
              </a:rPr>
              <a:t>rot</a:t>
            </a:r>
            <a:r>
              <a:rPr lang="es-ES" sz="14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 crea un chat para dialogar con él.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ADE9167-E7BD-ED46-366A-2A0DE19A3FAE}"/>
              </a:ext>
            </a:extLst>
          </p:cNvPr>
          <p:cNvSpPr txBox="1"/>
          <p:nvPr/>
        </p:nvSpPr>
        <p:spPr>
          <a:xfrm>
            <a:off x="3774881" y="3047144"/>
            <a:ext cx="2172562" cy="14465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1800" dirty="0">
                <a:effectLst/>
                <a:latin typeface="Calibri"/>
                <a:cs typeface="Calibri"/>
              </a:rPr>
              <a:t>-</a:t>
            </a:r>
            <a:r>
              <a:rPr lang="es-ES" sz="1400" b="1" dirty="0" err="1">
                <a:solidFill>
                  <a:prstClr val="black"/>
                </a:solidFill>
                <a:highlight>
                  <a:srgbClr val="FFFF00"/>
                </a:highlight>
                <a:latin typeface="Bradley Hand ITC"/>
              </a:rPr>
              <a:t>Dugga</a:t>
            </a:r>
            <a:r>
              <a:rPr lang="es-ES" sz="1400" b="1" dirty="0">
                <a:solidFill>
                  <a:prstClr val="black"/>
                </a:solidFill>
                <a:latin typeface="Bradley Hand ITC"/>
              </a:rPr>
              <a:t>. Para realizar exámenes en línea. Lo bueno es que se adapta a todo tipo de necesidades de los alumnos: dislexia, autismo, etc. 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116DFCDF-1871-DC3D-46F7-B58F9EC02147}"/>
              </a:ext>
            </a:extLst>
          </p:cNvPr>
          <p:cNvSpPr txBox="1"/>
          <p:nvPr/>
        </p:nvSpPr>
        <p:spPr>
          <a:xfrm>
            <a:off x="6447475" y="571630"/>
            <a:ext cx="4418516" cy="11695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1400" b="1" dirty="0">
                <a:solidFill>
                  <a:prstClr val="black"/>
                </a:solidFill>
                <a:latin typeface="Bradley Hand ITC"/>
              </a:rPr>
              <a:t>-</a:t>
            </a:r>
            <a:r>
              <a:rPr lang="es-ES" sz="1400" b="1" dirty="0">
                <a:solidFill>
                  <a:prstClr val="black"/>
                </a:solidFill>
                <a:highlight>
                  <a:srgbClr val="FFFF00"/>
                </a:highlight>
                <a:latin typeface="Bradley Hand ITC"/>
              </a:rPr>
              <a:t>Microsoft </a:t>
            </a:r>
            <a:r>
              <a:rPr lang="es-ES" sz="1400" b="1" dirty="0" err="1">
                <a:solidFill>
                  <a:prstClr val="black"/>
                </a:solidFill>
                <a:highlight>
                  <a:srgbClr val="FFFF00"/>
                </a:highlight>
                <a:latin typeface="Bradley Hand ITC"/>
              </a:rPr>
              <a:t>Immersive</a:t>
            </a:r>
            <a:r>
              <a:rPr lang="es-ES" sz="1400" b="1" dirty="0">
                <a:solidFill>
                  <a:prstClr val="black"/>
                </a:solidFill>
                <a:highlight>
                  <a:srgbClr val="FFFF00"/>
                </a:highlight>
                <a:latin typeface="Bradley Hand ITC"/>
              </a:rPr>
              <a:t> Reader</a:t>
            </a:r>
            <a:r>
              <a:rPr lang="es-ES" sz="1400" b="1" dirty="0">
                <a:solidFill>
                  <a:prstClr val="black"/>
                </a:solidFill>
                <a:latin typeface="Bradley Hand ITC"/>
              </a:rPr>
              <a:t>: una herramienta ESENCIAL para cualquier estudiante que requiera lectura, comprensión o traducción diferenciadas. Disponible en la mayoría de los herramientas de Microsoft, incluyendo el navegador Edge y Minecraft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CF7CAB7A-3B2A-2DC1-F15B-FE248C6012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3406" y="1718859"/>
            <a:ext cx="3122787" cy="1312618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29836495-FE85-64F1-122E-94991018DF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2245" y="4566890"/>
            <a:ext cx="1941241" cy="939586"/>
          </a:xfrm>
          <a:prstGeom prst="rect">
            <a:avLst/>
          </a:prstGeom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E60DBAB6-8247-6909-E8DD-A72B06024FA0}"/>
              </a:ext>
            </a:extLst>
          </p:cNvPr>
          <p:cNvSpPr txBox="1"/>
          <p:nvPr/>
        </p:nvSpPr>
        <p:spPr>
          <a:xfrm>
            <a:off x="6336847" y="1996555"/>
            <a:ext cx="38362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8"/>
              </a:rPr>
              <a:t>How to use the Immersive Reader - making reading more accessible - YouTube</a:t>
            </a:r>
            <a:endParaRPr lang="es-ES" dirty="0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E1111EEC-C553-2E56-E076-69D58C0CD891}"/>
              </a:ext>
            </a:extLst>
          </p:cNvPr>
          <p:cNvSpPr txBox="1"/>
          <p:nvPr/>
        </p:nvSpPr>
        <p:spPr>
          <a:xfrm>
            <a:off x="6266813" y="3104642"/>
            <a:ext cx="4362468" cy="55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-</a:t>
            </a:r>
            <a:r>
              <a:rPr lang="es-ES" sz="1400" b="1" dirty="0">
                <a:solidFill>
                  <a:prstClr val="black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Otra herramienta </a:t>
            </a:r>
            <a:r>
              <a:rPr lang="es-ES" sz="14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interesante es: Aplicación Microsoft </a:t>
            </a:r>
            <a:r>
              <a:rPr lang="es-ES" sz="1400" b="1" dirty="0" err="1">
                <a:solidFill>
                  <a:prstClr val="black"/>
                </a:solidFill>
                <a:latin typeface="Bradley Hand ITC" panose="03070402050302030203" pitchFamily="66" charset="0"/>
              </a:rPr>
              <a:t>Translator</a:t>
            </a:r>
            <a:r>
              <a:rPr lang="es-ES" sz="14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 para aulas multilingües. 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BBC5E13F-461C-1C75-A325-BB8C30CC2E59}"/>
              </a:ext>
            </a:extLst>
          </p:cNvPr>
          <p:cNvSpPr txBox="1"/>
          <p:nvPr/>
        </p:nvSpPr>
        <p:spPr>
          <a:xfrm>
            <a:off x="6270623" y="3797633"/>
            <a:ext cx="171333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14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*</a:t>
            </a:r>
            <a:r>
              <a:rPr lang="es-ES" sz="1400" b="1" u="sng" dirty="0">
                <a:solidFill>
                  <a:prstClr val="black"/>
                </a:solidFill>
                <a:latin typeface="Bradley Hand ITC" panose="03070402050302030203" pitchFamily="66" charset="0"/>
              </a:rPr>
              <a:t>La segunda parte </a:t>
            </a:r>
            <a:r>
              <a:rPr lang="es-ES" sz="14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de la mañana, todos los alumnos de la escuela compartimos una comida en un restaurante de comida típica maltesa.</a:t>
            </a:r>
          </a:p>
        </p:txBody>
      </p:sp>
      <p:pic>
        <p:nvPicPr>
          <p:cNvPr id="47" name="Imagen 46" descr="Imagen que contiene edificio, hombre, banca, tabla&#10;&#10;Descripción generada automáticamente">
            <a:extLst>
              <a:ext uri="{FF2B5EF4-FFF2-40B4-BE49-F238E27FC236}">
                <a16:creationId xmlns:a16="http://schemas.microsoft.com/office/drawing/2014/main" id="{31CAF838-7D4A-0023-09FB-6E377B9AA586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12601" y="3935381"/>
            <a:ext cx="1938558" cy="1453919"/>
          </a:xfrm>
          <a:prstGeom prst="rect">
            <a:avLst/>
          </a:prstGeom>
        </p:spPr>
      </p:pic>
      <p:pic>
        <p:nvPicPr>
          <p:cNvPr id="49" name="Imagen 48" descr="Un plato de comida diferente en una mesa&#10;&#10;Descripción generada automáticamente">
            <a:extLst>
              <a:ext uri="{FF2B5EF4-FFF2-40B4-BE49-F238E27FC236}">
                <a16:creationId xmlns:a16="http://schemas.microsoft.com/office/drawing/2014/main" id="{AB76AEBD-3C00-21DC-F7B0-AF0A9CB8127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991" y="4042688"/>
            <a:ext cx="1625000" cy="1218750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6D824F1D-6186-FFEE-2EFD-A7784A77348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4730" t="12233" r="1" b="11922"/>
          <a:stretch/>
        </p:blipFill>
        <p:spPr>
          <a:xfrm rot="2163692">
            <a:off x="3413774" y="5435833"/>
            <a:ext cx="634003" cy="127427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9EC38A93-DAF6-8B54-2A34-ACFA0217F6D5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5417"/>
          <a:stretch/>
        </p:blipFill>
        <p:spPr>
          <a:xfrm rot="1414099">
            <a:off x="10253798" y="3898017"/>
            <a:ext cx="681294" cy="13976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4F2641C-A0F0-0E0A-A348-1E3776C9FDE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5417"/>
          <a:stretch/>
        </p:blipFill>
        <p:spPr>
          <a:xfrm rot="1414099">
            <a:off x="7622442" y="5565274"/>
            <a:ext cx="681294" cy="13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056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5000">
        <p15:prstTrans prst="pageCurlDouble"/>
      </p:transition>
    </mc:Choice>
    <mc:Fallback xmlns="">
      <p:transition spd="slow" advClick="0" advTm="1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C4F2E-DA00-40F6-745C-6CADBA43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 descr="Imagen que contiene Sitio web&#10;&#10;Descripción generada automáticamente">
            <a:extLst>
              <a:ext uri="{FF2B5EF4-FFF2-40B4-BE49-F238E27FC236}">
                <a16:creationId xmlns:a16="http://schemas.microsoft.com/office/drawing/2014/main" id="{2B69ACC8-3256-2C8B-3C75-192FCF361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E03F527-C7AB-4F54-3879-7356A281B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3065" y="115184"/>
            <a:ext cx="12315065" cy="6924908"/>
          </a:xfrm>
          <a:prstGeom prst="rect">
            <a:avLst/>
          </a:prstGeom>
        </p:spPr>
      </p:pic>
      <p:sp>
        <p:nvSpPr>
          <p:cNvPr id="13" name="AutoShape 2">
            <a:extLst>
              <a:ext uri="{FF2B5EF4-FFF2-40B4-BE49-F238E27FC236}">
                <a16:creationId xmlns:a16="http://schemas.microsoft.com/office/drawing/2014/main" id="{8981255B-088C-E1E2-C6C3-2AECD727D5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D9E842C5-E947-3EE6-9A11-6024D06DB09F}"/>
              </a:ext>
            </a:extLst>
          </p:cNvPr>
          <p:cNvSpPr/>
          <p:nvPr/>
        </p:nvSpPr>
        <p:spPr>
          <a:xfrm>
            <a:off x="1455689" y="676236"/>
            <a:ext cx="347883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Día 6 (3</a:t>
            </a:r>
            <a:r>
              <a:rPr lang="es-E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1</a:t>
            </a:r>
            <a:r>
              <a:rPr lang="es-E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.08.2024)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39B1A3E-45DF-C3B5-9A86-D7595B745DA9}"/>
              </a:ext>
            </a:extLst>
          </p:cNvPr>
          <p:cNvSpPr txBox="1"/>
          <p:nvPr/>
        </p:nvSpPr>
        <p:spPr>
          <a:xfrm>
            <a:off x="1831956" y="1241828"/>
            <a:ext cx="3478837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1800" b="1" dirty="0">
                <a:latin typeface="Bradley Hand ITC"/>
              </a:rPr>
              <a:t>Terminadas las clases, tuvimos una jornada para disfrutar de la Isla de Gozo, su patrimonio y sus playas.</a:t>
            </a:r>
            <a:endParaRPr lang="es-ES" dirty="0">
              <a:latin typeface="Bradley Hand ITC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5EA9E5B-C55C-CEC0-0E4C-FABE36FCAD74}"/>
              </a:ext>
            </a:extLst>
          </p:cNvPr>
          <p:cNvSpPr txBox="1"/>
          <p:nvPr/>
        </p:nvSpPr>
        <p:spPr>
          <a:xfrm>
            <a:off x="6304549" y="610991"/>
            <a:ext cx="4748145" cy="40626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rtl="0"/>
            <a:r>
              <a:rPr lang="es-ES" sz="1600" b="1" dirty="0">
                <a:latin typeface="Bradley Hand ITC"/>
              </a:rPr>
              <a:t>Si lees el cuaderno y te has quedado con ganas de probar alguna de las apps, te dejo el siguiente decálogo:  </a:t>
            </a:r>
          </a:p>
          <a:p>
            <a:pPr rtl="0"/>
            <a:r>
              <a:rPr lang="es-ES" sz="1600" b="1" dirty="0">
                <a:latin typeface="Bradley Hand ITC"/>
              </a:rPr>
              <a:t>1. Reemplaza la X, Y o Z por el tema específico que quieres probar. </a:t>
            </a:r>
          </a:p>
          <a:p>
            <a:pPr algn="l" rtl="0"/>
            <a:r>
              <a:rPr lang="es-ES" sz="1600" b="1" dirty="0">
                <a:latin typeface="Bradley Hand ITC"/>
              </a:rPr>
              <a:t>2."Describe brevemente el contexto histórico de Y".</a:t>
            </a:r>
          </a:p>
          <a:p>
            <a:pPr algn="l" rtl="0"/>
            <a:r>
              <a:rPr lang="es-ES" sz="1600" b="1" dirty="0">
                <a:latin typeface="Bradley Hand ITC"/>
              </a:rPr>
              <a:t>3."Resume los puntos esenciales de Z".</a:t>
            </a:r>
          </a:p>
          <a:p>
            <a:pPr algn="l" rtl="0"/>
            <a:r>
              <a:rPr lang="es-ES" sz="1600" b="1" dirty="0">
                <a:latin typeface="Bradley Hand ITC"/>
              </a:rPr>
              <a:t>4."Enumera las características definitorias de X".</a:t>
            </a:r>
          </a:p>
          <a:p>
            <a:pPr algn="l" rtl="0"/>
            <a:r>
              <a:rPr lang="es-ES" sz="1600" b="1" dirty="0">
                <a:latin typeface="Bradley Hand ITC"/>
              </a:rPr>
              <a:t>5."Explica el funcionamiento interno de X".</a:t>
            </a:r>
          </a:p>
          <a:p>
            <a:pPr algn="l" rtl="0"/>
            <a:r>
              <a:rPr lang="es-ES" sz="1600" b="1" dirty="0">
                <a:latin typeface="Bradley Hand ITC"/>
              </a:rPr>
              <a:t>6."Enumera tanto las ventajas como los inconvenientes de Y.”</a:t>
            </a:r>
          </a:p>
          <a:p>
            <a:pPr algn="l" rtl="0"/>
            <a:r>
              <a:rPr lang="es-ES" sz="1600" b="1" dirty="0">
                <a:latin typeface="Bradley Hand ITC"/>
              </a:rPr>
              <a:t>7."Resalta las similitudes y disparidades entre X e Y".</a:t>
            </a:r>
          </a:p>
          <a:p>
            <a:pPr algn="l" rtl="0"/>
            <a:r>
              <a:rPr lang="es-ES" sz="1600" b="1" dirty="0">
                <a:latin typeface="Bradley Hand ITC"/>
              </a:rPr>
              <a:t>8"Identifica las causas fundamentales de Z".</a:t>
            </a:r>
          </a:p>
          <a:p>
            <a:pPr algn="l" rtl="0"/>
            <a:r>
              <a:rPr lang="es-ES" sz="1600" b="1" dirty="0">
                <a:latin typeface="Bradley Hand ITC"/>
              </a:rPr>
              <a:t>9"Explora las consecuencias o efectos de X".</a:t>
            </a:r>
          </a:p>
          <a:p>
            <a:pPr algn="l" rtl="0"/>
            <a:r>
              <a:rPr lang="es-ES" sz="1600" b="1" dirty="0">
                <a:latin typeface="Bradley Hand ITC"/>
              </a:rPr>
              <a:t>10."Propón posibles soluciones para Y</a:t>
            </a:r>
            <a:r>
              <a:rPr lang="es-ES" b="1" dirty="0">
                <a:latin typeface="Bradley Hand ITC"/>
              </a:rPr>
              <a:t>".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A0B50C-7563-76BF-C43F-C0CC4A16168D}"/>
              </a:ext>
            </a:extLst>
          </p:cNvPr>
          <p:cNvSpPr txBox="1"/>
          <p:nvPr/>
        </p:nvSpPr>
        <p:spPr>
          <a:xfrm>
            <a:off x="6510298" y="4725737"/>
            <a:ext cx="4165724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rtl="0"/>
            <a:r>
              <a:rPr lang="es-ES" b="1" dirty="0">
                <a:highlight>
                  <a:srgbClr val="FF0000"/>
                </a:highlight>
                <a:latin typeface="Bradley Hand ITC"/>
              </a:rPr>
              <a:t>A tener en cuenta: </a:t>
            </a:r>
            <a:r>
              <a:rPr lang="es-ES" sz="1800" b="1" dirty="0">
                <a:highlight>
                  <a:srgbClr val="FF0000"/>
                </a:highlight>
                <a:latin typeface="Bradley Hand ITC"/>
              </a:rPr>
              <a:t>la mejor manera de Comprobar si se puede hacer algo </a:t>
            </a:r>
            <a:r>
              <a:rPr lang="es-ES" b="1" dirty="0">
                <a:highlight>
                  <a:srgbClr val="FF0000"/>
                </a:highlight>
                <a:latin typeface="Bradley Hand ITC"/>
              </a:rPr>
              <a:t>¡</a:t>
            </a:r>
            <a:r>
              <a:rPr lang="es-ES" sz="1800" b="1" dirty="0">
                <a:highlight>
                  <a:srgbClr val="FF0000"/>
                </a:highlight>
                <a:latin typeface="Bradley Hand ITC"/>
              </a:rPr>
              <a:t>es simplemente intentarlo!</a:t>
            </a:r>
          </a:p>
        </p:txBody>
      </p:sp>
      <p:pic>
        <p:nvPicPr>
          <p:cNvPr id="9" name="Imagen 8" descr="Una roca en el agua&#10;&#10;Descripción generada automáticamente con confianza media">
            <a:extLst>
              <a:ext uri="{FF2B5EF4-FFF2-40B4-BE49-F238E27FC236}">
                <a16:creationId xmlns:a16="http://schemas.microsoft.com/office/drawing/2014/main" id="{5AC4436B-31E0-068E-23A5-F1FDF17E1CE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891" y="2577094"/>
            <a:ext cx="3818020" cy="286351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AE40427-0B1B-1773-FDC5-5998C557CDC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57" t="11515" b="5576"/>
          <a:stretch/>
        </p:blipFill>
        <p:spPr>
          <a:xfrm rot="1988210">
            <a:off x="1371570" y="5296202"/>
            <a:ext cx="877868" cy="18538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F5AC334-3305-47F4-0555-F1CEAA0AF18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730" t="12233" r="1" b="11922"/>
          <a:stretch/>
        </p:blipFill>
        <p:spPr>
          <a:xfrm rot="2392817" flipV="1">
            <a:off x="5045138" y="2558663"/>
            <a:ext cx="832413" cy="167306"/>
          </a:xfrm>
          <a:prstGeom prst="rect">
            <a:avLst/>
          </a:prstGeom>
        </p:spPr>
      </p:pic>
      <p:pic>
        <p:nvPicPr>
          <p:cNvPr id="8" name="Imagen 7" descr="Diagrama, Dibujo de ingeniería&#10;&#10;Descripción generada automáticamente">
            <a:extLst>
              <a:ext uri="{FF2B5EF4-FFF2-40B4-BE49-F238E27FC236}">
                <a16:creationId xmlns:a16="http://schemas.microsoft.com/office/drawing/2014/main" id="{BCD2E665-A0E8-6936-9869-E8F8BFA9605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09"/>
          <a:stretch/>
        </p:blipFill>
        <p:spPr>
          <a:xfrm>
            <a:off x="5042258" y="548557"/>
            <a:ext cx="829941" cy="8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163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5000">
        <p15:prstTrans prst="pageCurlDouble"/>
      </p:transition>
    </mc:Choice>
    <mc:Fallback xmlns="">
      <p:transition spd="slow" advClick="0" advTm="1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E03F527-C7AB-4F54-3879-7356A281B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533" y="0"/>
            <a:ext cx="12315065" cy="692490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B1A341C-62F2-DB69-4D18-C44754ED80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36647">
            <a:off x="9737769" y="482181"/>
            <a:ext cx="1156188" cy="760535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B3A13D54-5901-D7CF-08F0-8E9F1B492EDF}"/>
              </a:ext>
            </a:extLst>
          </p:cNvPr>
          <p:cNvSpPr/>
          <p:nvPr/>
        </p:nvSpPr>
        <p:spPr>
          <a:xfrm>
            <a:off x="1585003" y="442590"/>
            <a:ext cx="29272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Á</a:t>
            </a:r>
            <a:r>
              <a:rPr lang="es-E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lbum de fotos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168AA9D4-2211-4B91-2694-335B5677E0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6122" y="4663569"/>
            <a:ext cx="938865" cy="792549"/>
          </a:xfrm>
          <a:prstGeom prst="rect">
            <a:avLst/>
          </a:prstGeom>
        </p:spPr>
      </p:pic>
      <p:pic>
        <p:nvPicPr>
          <p:cNvPr id="5" name="Imagen 4" descr="Una persona con una tabla de madera&#10;&#10;Descripción generada automáticamente con confianza baja">
            <a:extLst>
              <a:ext uri="{FF2B5EF4-FFF2-40B4-BE49-F238E27FC236}">
                <a16:creationId xmlns:a16="http://schemas.microsoft.com/office/drawing/2014/main" id="{4F914366-73BE-AFD1-6FBE-364DFBAFFA2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07" b="7409"/>
          <a:stretch/>
        </p:blipFill>
        <p:spPr>
          <a:xfrm rot="5400000">
            <a:off x="639592" y="2441229"/>
            <a:ext cx="3505200" cy="1732029"/>
          </a:xfrm>
          <a:prstGeom prst="rect">
            <a:avLst/>
          </a:prstGeom>
        </p:spPr>
      </p:pic>
      <p:pic>
        <p:nvPicPr>
          <p:cNvPr id="7" name="Imagen 6" descr="Un grupo de personas de pie&#10;&#10;Descripción generada automáticamente con confianza media">
            <a:extLst>
              <a:ext uri="{FF2B5EF4-FFF2-40B4-BE49-F238E27FC236}">
                <a16:creationId xmlns:a16="http://schemas.microsoft.com/office/drawing/2014/main" id="{036363D8-5B19-4F94-4220-86630C2718E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71"/>
          <a:stretch/>
        </p:blipFill>
        <p:spPr>
          <a:xfrm>
            <a:off x="3695559" y="1300473"/>
            <a:ext cx="2237874" cy="3362951"/>
          </a:xfrm>
          <a:prstGeom prst="rect">
            <a:avLst/>
          </a:prstGeom>
        </p:spPr>
      </p:pic>
      <p:pic>
        <p:nvPicPr>
          <p:cNvPr id="9" name="Imagen 8" descr="Un grupo de personas posando delante de una puerta&#10;&#10;Descripción generada automáticamente">
            <a:extLst>
              <a:ext uri="{FF2B5EF4-FFF2-40B4-BE49-F238E27FC236}">
                <a16:creationId xmlns:a16="http://schemas.microsoft.com/office/drawing/2014/main" id="{0EE910F0-3E23-A536-7D2A-BFEA7F3788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5" r="23098"/>
          <a:stretch/>
        </p:blipFill>
        <p:spPr>
          <a:xfrm>
            <a:off x="6798703" y="1554644"/>
            <a:ext cx="3660230" cy="2923405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8013094F-393C-6E4E-B21C-7F0157D3F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446474">
            <a:off x="5262414" y="904198"/>
            <a:ext cx="938865" cy="792549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F1DE9459-B6B1-7684-D363-D64F4A0411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9270" y="1158369"/>
            <a:ext cx="938865" cy="792549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DB3234D9-071B-7739-1F04-56436D1425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9501" y="4081775"/>
            <a:ext cx="938865" cy="792549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090C0F-4FD6-CC51-F380-9DA99B94FD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314316" y="4238945"/>
            <a:ext cx="938865" cy="79254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5366496-1A65-75EB-8F6A-8782083EC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904" y="1230166"/>
            <a:ext cx="938865" cy="79254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55E8D62-375D-F2D9-E218-5F4B87103B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0023" y="4809648"/>
            <a:ext cx="1231499" cy="87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822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0">
        <p15:prstTrans prst="pageCurlDouble"/>
      </p:transition>
    </mc:Choice>
    <mc:Fallback xmlns="">
      <p:transition spd="slow" advClick="0" advTm="20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C4F2E-DA00-40F6-745C-6CADBA43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 descr="Imagen que contiene Sitio web&#10;&#10;Descripción generada automáticamente">
            <a:extLst>
              <a:ext uri="{FF2B5EF4-FFF2-40B4-BE49-F238E27FC236}">
                <a16:creationId xmlns:a16="http://schemas.microsoft.com/office/drawing/2014/main" id="{2B69ACC8-3256-2C8B-3C75-192FCF361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E03F527-C7AB-4F54-3879-7356A281B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3065" y="115184"/>
            <a:ext cx="12315065" cy="6924908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99CD1DB-B82A-8113-2E1E-569414779FE4}"/>
              </a:ext>
            </a:extLst>
          </p:cNvPr>
          <p:cNvSpPr/>
          <p:nvPr/>
        </p:nvSpPr>
        <p:spPr>
          <a:xfrm>
            <a:off x="1424289" y="545796"/>
            <a:ext cx="37052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Objetivo cumplido: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9031A45-428B-6D8E-06C3-91308E264F2F}"/>
              </a:ext>
            </a:extLst>
          </p:cNvPr>
          <p:cNvSpPr/>
          <p:nvPr/>
        </p:nvSpPr>
        <p:spPr>
          <a:xfrm>
            <a:off x="5623068" y="474377"/>
            <a:ext cx="37052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</a:rPr>
              <a:t>Valoración: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1A341C-62F2-DB69-4D18-C44754ED8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984" y="4948063"/>
            <a:ext cx="1156188" cy="760535"/>
          </a:xfrm>
          <a:prstGeom prst="rect">
            <a:avLst/>
          </a:prstGeom>
        </p:spPr>
      </p:pic>
      <p:pic>
        <p:nvPicPr>
          <p:cNvPr id="8" name="Imagen 7" descr="Un pizarrón con un texto en blanco&#10;&#10;Descripción generada automáticamente con confianza media">
            <a:extLst>
              <a:ext uri="{FF2B5EF4-FFF2-40B4-BE49-F238E27FC236}">
                <a16:creationId xmlns:a16="http://schemas.microsoft.com/office/drawing/2014/main" id="{48B0E047-9C9C-AAF6-AC37-EE5E52CF2AB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70486" y="1137579"/>
            <a:ext cx="3133048" cy="438532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66F1BCE-EE24-28DE-2216-816C348A42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6651" y="4522451"/>
            <a:ext cx="938865" cy="79254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5366496-1A65-75EB-8F6A-8782083EC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1473" y="1513072"/>
            <a:ext cx="938865" cy="792549"/>
          </a:xfrm>
          <a:prstGeom prst="rect">
            <a:avLst/>
          </a:prstGeom>
        </p:spPr>
      </p:pic>
      <p:pic>
        <p:nvPicPr>
          <p:cNvPr id="18" name="Imagen 17" descr="Imagen que contiene luz, aire, azul, sostener&#10;&#10;Descripción generada automáticamente">
            <a:extLst>
              <a:ext uri="{FF2B5EF4-FFF2-40B4-BE49-F238E27FC236}">
                <a16:creationId xmlns:a16="http://schemas.microsoft.com/office/drawing/2014/main" id="{62E303D6-E451-8860-0289-3436730A8E5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32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10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118" y="1130571"/>
            <a:ext cx="4825877" cy="4825877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832A05B1-A519-80E9-D642-C90BC4DAA6EC}"/>
              </a:ext>
            </a:extLst>
          </p:cNvPr>
          <p:cNvSpPr txBox="1"/>
          <p:nvPr/>
        </p:nvSpPr>
        <p:spPr>
          <a:xfrm>
            <a:off x="8047885" y="3642883"/>
            <a:ext cx="2703317" cy="830997"/>
          </a:xfrm>
          <a:prstGeom prst="rect">
            <a:avLst/>
          </a:prstGeom>
          <a:solidFill>
            <a:schemeClr val="bg1">
              <a:lumMod val="95000"/>
              <a:alpha val="69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s-ES" sz="1200" b="1" dirty="0">
              <a:latin typeface="Gabriola" panose="04040605051002020D02" pitchFamily="82" charset="0"/>
            </a:endParaRPr>
          </a:p>
          <a:p>
            <a:pPr algn="ctr"/>
            <a:endParaRPr lang="es-ES" sz="1200" b="1" dirty="0">
              <a:latin typeface="Gabriola" panose="04040605051002020D02" pitchFamily="82" charset="0"/>
            </a:endParaRPr>
          </a:p>
          <a:p>
            <a:pPr algn="ctr"/>
            <a:r>
              <a:rPr lang="es-ES" sz="1200" b="1" i="0" dirty="0">
                <a:solidFill>
                  <a:srgbClr val="374151"/>
                </a:solidFill>
                <a:effectLst/>
                <a:latin typeface="Gabriola"/>
              </a:rPr>
              <a:t>.</a:t>
            </a:r>
          </a:p>
          <a:p>
            <a:pPr algn="ctr"/>
            <a:r>
              <a:rPr lang="es-ES" sz="1200" b="1" i="0" dirty="0">
                <a:solidFill>
                  <a:srgbClr val="374151"/>
                </a:solidFill>
                <a:effectLst/>
                <a:latin typeface="Gabriola"/>
              </a:rPr>
              <a:t>.</a:t>
            </a:r>
            <a:endParaRPr lang="es-ES" sz="1200" b="1" dirty="0">
              <a:latin typeface="Gabriola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9C54382-8E0D-C302-1C2E-61AE97EBE172}"/>
              </a:ext>
            </a:extLst>
          </p:cNvPr>
          <p:cNvSpPr txBox="1"/>
          <p:nvPr/>
        </p:nvSpPr>
        <p:spPr>
          <a:xfrm>
            <a:off x="6448840" y="982176"/>
            <a:ext cx="4520431" cy="489364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" b="1" dirty="0">
                <a:solidFill>
                  <a:srgbClr val="000000"/>
                </a:solidFill>
                <a:latin typeface="Gabriola"/>
              </a:rPr>
              <a:t>La valoración de este curso, realizado en la modalidad Erasmus KA131, ha sido muy positiva por las siguientes razones:</a:t>
            </a:r>
            <a:endParaRPr lang="es-ES" dirty="0">
              <a:solidFill>
                <a:srgbClr val="000000"/>
              </a:solidFill>
              <a:latin typeface="Gabriola"/>
            </a:endParaRPr>
          </a:p>
          <a:p>
            <a:endParaRPr lang="es-ES" sz="1100" b="1" dirty="0">
              <a:solidFill>
                <a:srgbClr val="111111"/>
              </a:solidFill>
              <a:latin typeface="-apple-system"/>
            </a:endParaRPr>
          </a:p>
          <a:p>
            <a:r>
              <a:rPr lang="es-ES" sz="2000" b="1" dirty="0">
                <a:solidFill>
                  <a:srgbClr val="111111"/>
                </a:solidFill>
                <a:latin typeface="Gabriola"/>
              </a:rPr>
              <a:t>1.- </a:t>
            </a:r>
            <a:r>
              <a:rPr lang="es-ES" sz="2000" b="0" i="0" dirty="0">
                <a:solidFill>
                  <a:srgbClr val="111111"/>
                </a:solidFill>
                <a:effectLst/>
                <a:latin typeface="Gabriola"/>
              </a:rPr>
              <a:t>Es una excelente oportunidad para ampliar los contactos internacionales y crear conexiones para futuros intercambios</a:t>
            </a:r>
            <a:r>
              <a:rPr lang="es-ES" sz="2000" dirty="0">
                <a:solidFill>
                  <a:srgbClr val="111111"/>
                </a:solidFill>
                <a:latin typeface="Gabriola"/>
              </a:rPr>
              <a:t> (</a:t>
            </a:r>
            <a:r>
              <a:rPr lang="es-ES" sz="2000" b="1" dirty="0" err="1">
                <a:solidFill>
                  <a:srgbClr val="111111"/>
                </a:solidFill>
                <a:latin typeface="Gabriola"/>
                <a:ea typeface="+mn-lt"/>
                <a:cs typeface="+mn-lt"/>
              </a:rPr>
              <a:t>Networking</a:t>
            </a:r>
            <a:r>
              <a:rPr lang="es-ES" sz="2000" b="1" dirty="0">
                <a:solidFill>
                  <a:srgbClr val="111111"/>
                </a:solidFill>
                <a:latin typeface="Gabriola"/>
                <a:ea typeface="+mn-lt"/>
                <a:cs typeface="+mn-lt"/>
              </a:rPr>
              <a:t>)</a:t>
            </a:r>
            <a:r>
              <a:rPr lang="es-ES" sz="2000" dirty="0">
                <a:solidFill>
                  <a:srgbClr val="111111"/>
                </a:solidFill>
                <a:latin typeface="Gabriola"/>
                <a:ea typeface="+mn-lt"/>
                <a:cs typeface="+mn-lt"/>
              </a:rPr>
              <a:t>.</a:t>
            </a:r>
          </a:p>
          <a:p>
            <a:endParaRPr lang="es-ES" sz="2000" dirty="0">
              <a:latin typeface="Gabriola"/>
            </a:endParaRPr>
          </a:p>
          <a:p>
            <a:r>
              <a:rPr lang="es-ES" sz="2000" b="1" i="0" dirty="0">
                <a:solidFill>
                  <a:srgbClr val="111111"/>
                </a:solidFill>
                <a:effectLst/>
                <a:latin typeface="Gabriola"/>
              </a:rPr>
              <a:t>2.- </a:t>
            </a:r>
            <a:r>
              <a:rPr lang="es-ES" sz="2000" dirty="0">
                <a:solidFill>
                  <a:srgbClr val="111111"/>
                </a:solidFill>
                <a:latin typeface="Gabriola"/>
              </a:rPr>
              <a:t>Ofrece</a:t>
            </a:r>
            <a:r>
              <a:rPr lang="es-ES" sz="2000" b="0" i="0" dirty="0">
                <a:solidFill>
                  <a:srgbClr val="111111"/>
                </a:solidFill>
                <a:effectLst/>
                <a:latin typeface="Gabriola"/>
              </a:rPr>
              <a:t> numerosas herramientas </a:t>
            </a:r>
            <a:r>
              <a:rPr lang="es-ES" sz="2000" dirty="0">
                <a:solidFill>
                  <a:srgbClr val="111111"/>
                </a:solidFill>
                <a:latin typeface="Gabriola"/>
              </a:rPr>
              <a:t>de</a:t>
            </a:r>
            <a:r>
              <a:rPr lang="es-ES" sz="2000" b="0" i="0" dirty="0">
                <a:solidFill>
                  <a:srgbClr val="111111"/>
                </a:solidFill>
                <a:effectLst/>
                <a:latin typeface="Gabriola"/>
              </a:rPr>
              <a:t> AI </a:t>
            </a:r>
            <a:r>
              <a:rPr lang="es-ES" sz="2000" dirty="0">
                <a:solidFill>
                  <a:srgbClr val="111111"/>
                </a:solidFill>
                <a:latin typeface="Gabriola"/>
              </a:rPr>
              <a:t>e ideas para</a:t>
            </a:r>
            <a:r>
              <a:rPr lang="es-ES" sz="2000" b="0" i="0" dirty="0">
                <a:solidFill>
                  <a:srgbClr val="111111"/>
                </a:solidFill>
                <a:effectLst/>
                <a:latin typeface="Gabriola"/>
              </a:rPr>
              <a:t> </a:t>
            </a:r>
            <a:r>
              <a:rPr lang="es-ES" sz="2000" dirty="0">
                <a:solidFill>
                  <a:srgbClr val="111111"/>
                </a:solidFill>
                <a:latin typeface="Gabriola"/>
              </a:rPr>
              <a:t>trabajar</a:t>
            </a:r>
            <a:r>
              <a:rPr lang="es-ES" sz="2000" b="0" i="0" dirty="0">
                <a:solidFill>
                  <a:srgbClr val="111111"/>
                </a:solidFill>
                <a:effectLst/>
                <a:latin typeface="Gabriola"/>
              </a:rPr>
              <a:t> en las clases</a:t>
            </a:r>
            <a:r>
              <a:rPr lang="es-ES" sz="2000" dirty="0">
                <a:solidFill>
                  <a:srgbClr val="111111"/>
                </a:solidFill>
                <a:latin typeface="Gabriola"/>
              </a:rPr>
              <a:t> (</a:t>
            </a:r>
            <a:r>
              <a:rPr lang="es-ES" sz="2000" b="1" dirty="0" err="1">
                <a:solidFill>
                  <a:srgbClr val="111111"/>
                </a:solidFill>
                <a:latin typeface="Gabriola"/>
              </a:rPr>
              <a:t>Educational</a:t>
            </a:r>
            <a:r>
              <a:rPr lang="es-ES" sz="2000" b="1" dirty="0">
                <a:solidFill>
                  <a:srgbClr val="111111"/>
                </a:solidFill>
                <a:latin typeface="Gabriola"/>
              </a:rPr>
              <a:t> Tools</a:t>
            </a:r>
            <a:r>
              <a:rPr lang="es-ES" sz="2000" dirty="0">
                <a:solidFill>
                  <a:srgbClr val="111111"/>
                </a:solidFill>
                <a:latin typeface="Gabriola"/>
              </a:rPr>
              <a:t>).</a:t>
            </a:r>
          </a:p>
          <a:p>
            <a:endParaRPr lang="es-ES" sz="2000" b="0" i="0" dirty="0">
              <a:solidFill>
                <a:srgbClr val="111111"/>
              </a:solidFill>
              <a:effectLst/>
              <a:latin typeface="Gabriola"/>
            </a:endParaRPr>
          </a:p>
          <a:p>
            <a:r>
              <a:rPr lang="es-ES" sz="2000" b="1" dirty="0">
                <a:solidFill>
                  <a:srgbClr val="111111"/>
                </a:solidFill>
                <a:latin typeface="Gabriola"/>
              </a:rPr>
              <a:t>3.- </a:t>
            </a:r>
            <a:r>
              <a:rPr lang="es-ES" sz="2000" dirty="0">
                <a:solidFill>
                  <a:srgbClr val="111111"/>
                </a:solidFill>
                <a:latin typeface="Gabriola"/>
              </a:rPr>
              <a:t>Constituye una</a:t>
            </a:r>
            <a:r>
              <a:rPr lang="es-ES" sz="2000" b="0" i="0" dirty="0">
                <a:solidFill>
                  <a:srgbClr val="111111"/>
                </a:solidFill>
                <a:effectLst/>
                <a:latin typeface="Gabriola"/>
              </a:rPr>
              <a:t> oportunidad </a:t>
            </a:r>
            <a:r>
              <a:rPr lang="es-ES" sz="2000" dirty="0">
                <a:solidFill>
                  <a:srgbClr val="111111"/>
                </a:solidFill>
                <a:latin typeface="Gabriola"/>
              </a:rPr>
              <a:t>para</a:t>
            </a:r>
            <a:r>
              <a:rPr lang="es-ES" sz="2000" b="0" i="0" dirty="0">
                <a:solidFill>
                  <a:srgbClr val="111111"/>
                </a:solidFill>
                <a:effectLst/>
                <a:latin typeface="Gabriola"/>
              </a:rPr>
              <a:t> practicar </a:t>
            </a:r>
            <a:r>
              <a:rPr lang="es-ES" sz="2000" dirty="0">
                <a:solidFill>
                  <a:srgbClr val="111111"/>
                </a:solidFill>
                <a:latin typeface="Gabriola"/>
              </a:rPr>
              <a:t>inglés: el hecho de que sea el idioma </a:t>
            </a:r>
            <a:r>
              <a:rPr lang="es-ES" sz="2000" b="0" i="0" dirty="0">
                <a:solidFill>
                  <a:srgbClr val="111111"/>
                </a:solidFill>
                <a:effectLst/>
                <a:latin typeface="Gabriola"/>
              </a:rPr>
              <a:t>principal de </a:t>
            </a:r>
            <a:r>
              <a:rPr lang="es-ES" sz="2000" dirty="0">
                <a:solidFill>
                  <a:srgbClr val="111111"/>
                </a:solidFill>
                <a:latin typeface="Gabriola"/>
              </a:rPr>
              <a:t>tanto en la formación como para la comunicación entre los participantes, todos mejoramos la fluidez en ese idioma y la confianza a la hora de usarlo (</a:t>
            </a:r>
            <a:r>
              <a:rPr lang="es-ES" sz="2000" b="1" dirty="0" err="1">
                <a:solidFill>
                  <a:srgbClr val="111111"/>
                </a:solidFill>
                <a:latin typeface="Gabriola"/>
              </a:rPr>
              <a:t>Language</a:t>
            </a:r>
            <a:r>
              <a:rPr lang="es-ES" sz="2000" b="1" dirty="0">
                <a:solidFill>
                  <a:srgbClr val="111111"/>
                </a:solidFill>
                <a:latin typeface="Gabriola"/>
              </a:rPr>
              <a:t> </a:t>
            </a:r>
            <a:r>
              <a:rPr lang="es-ES" sz="2000" b="1" dirty="0" err="1">
                <a:solidFill>
                  <a:srgbClr val="111111"/>
                </a:solidFill>
                <a:latin typeface="Gabriola"/>
              </a:rPr>
              <a:t>Practice</a:t>
            </a:r>
            <a:r>
              <a:rPr lang="es-ES" sz="2000" dirty="0">
                <a:solidFill>
                  <a:srgbClr val="111111"/>
                </a:solidFill>
                <a:latin typeface="Gabriola"/>
              </a:rPr>
              <a:t>).</a:t>
            </a:r>
            <a:endParaRPr lang="es-ES" sz="2000" b="0" i="0" dirty="0">
              <a:solidFill>
                <a:srgbClr val="111111"/>
              </a:solidFill>
              <a:effectLst/>
              <a:latin typeface="Gabriola"/>
            </a:endParaRPr>
          </a:p>
        </p:txBody>
      </p:sp>
    </p:spTree>
    <p:extLst>
      <p:ext uri="{BB962C8B-B14F-4D97-AF65-F5344CB8AC3E}">
        <p14:creationId xmlns:p14="http://schemas.microsoft.com/office/powerpoint/2010/main" val="23129278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0">
        <p15:prstTrans prst="pageCurlDouble"/>
      </p:transition>
    </mc:Choice>
    <mc:Fallback xmlns="">
      <p:transition spd="slow" advClick="0" advTm="20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18BD610-5AD4-4089-8F4B-B4A1DC9B02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7" t="8333" r="15833" b="7500"/>
          <a:stretch/>
        </p:blipFill>
        <p:spPr>
          <a:xfrm rot="10800000">
            <a:off x="0" y="0"/>
            <a:ext cx="6264996" cy="6981100"/>
          </a:xfrm>
          <a:prstGeom prst="rect">
            <a:avLst/>
          </a:prstGeom>
        </p:spPr>
      </p:pic>
      <p:pic>
        <p:nvPicPr>
          <p:cNvPr id="4" name="Imagen 3" descr="Texto&#10;&#10;Descripción generada automáticamente">
            <a:extLst>
              <a:ext uri="{FF2B5EF4-FFF2-40B4-BE49-F238E27FC236}">
                <a16:creationId xmlns:a16="http://schemas.microsoft.com/office/drawing/2014/main" id="{98C02DA0-D10D-464C-E48C-42E6CAFCD00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992197" y="2905911"/>
            <a:ext cx="3602020" cy="605587"/>
          </a:xfrm>
          <a:prstGeom prst="rect">
            <a:avLst/>
          </a:prstGeom>
        </p:spPr>
      </p:pic>
      <p:pic>
        <p:nvPicPr>
          <p:cNvPr id="5" name="Imagen 4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28885852-7E47-F4C7-3B52-11377EE3E79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18" y="2604829"/>
            <a:ext cx="4632158" cy="97082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FB791E2-DD0F-F828-FBCB-8CDA380637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0250609" y="4684174"/>
            <a:ext cx="603556" cy="360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1368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ageCurlDouble"/>
      </p:transition>
    </mc:Choice>
    <mc:Fallback xmlns="">
      <p:transition spd="slow" advClick="0" advTm="10000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2252</Words>
  <Application>Microsoft Office PowerPoint</Application>
  <PresentationFormat>Widescreen</PresentationFormat>
  <Paragraphs>196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-apple-system</vt:lpstr>
      <vt:lpstr>Aptos</vt:lpstr>
      <vt:lpstr>Arial</vt:lpstr>
      <vt:lpstr>arial,sans-serif</vt:lpstr>
      <vt:lpstr>Bell MT</vt:lpstr>
      <vt:lpstr>Bradley Hand ITC</vt:lpstr>
      <vt:lpstr>Calibri</vt:lpstr>
      <vt:lpstr>Calibri Light</vt:lpstr>
      <vt:lpstr>Gabriola</vt:lpstr>
      <vt:lpstr>Georgia</vt:lpstr>
      <vt:lpstr>Minion New Italic</vt:lpstr>
      <vt:lpstr>Symbol</vt:lpstr>
      <vt:lpstr>Times New Roman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SASTRE SANTOS</dc:creator>
  <cp:lastModifiedBy>Convertio</cp:lastModifiedBy>
  <cp:revision>224</cp:revision>
  <dcterms:created xsi:type="dcterms:W3CDTF">2022-08-09T08:23:12Z</dcterms:created>
  <dcterms:modified xsi:type="dcterms:W3CDTF">2024-10-02T09:24:49Z</dcterms:modified>
</cp:coreProperties>
</file>