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4" r:id="rId4"/>
    <p:sldId id="258" r:id="rId5"/>
    <p:sldId id="266" r:id="rId6"/>
    <p:sldId id="265" r:id="rId7"/>
    <p:sldId id="261" r:id="rId8"/>
    <p:sldId id="262" r:id="rId9"/>
    <p:sldId id="263" r:id="rId10"/>
  </p:sldIdLst>
  <p:sldSz cx="14630400" cy="8229600"/>
  <p:notesSz cx="8229600" cy="14630400"/>
  <p:embeddedFontLst>
    <p:embeddedFont>
      <p:font typeface="Raleway" pitchFamily="2" charset="0"/>
      <p:regular r:id="rId12"/>
      <p:bold r:id="rId13"/>
      <p:italic r:id="rId14"/>
      <p:boldItalic r:id="rId15"/>
    </p:embeddedFont>
    <p:embeddedFont>
      <p:font typeface="Roboto" panose="02000000000000000000" pitchFamily="2" charset="0"/>
      <p:regular r:id="rId16"/>
      <p:bold r:id="rId17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1" d="100"/>
          <a:sy n="61" d="100"/>
        </p:scale>
        <p:origin x="612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8366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658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D933">
              <a:alpha val="75000"/>
            </a:srgbClr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D933">
              <a:alpha val="75000"/>
            </a:srgbClr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4444">
              <a:alpha val="75000"/>
            </a:srgbClr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D933">
              <a:alpha val="75000"/>
            </a:srgbClr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A44F">
              <a:alpha val="75000"/>
            </a:srgbClr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A1A1">
              <a:alpha val="75000"/>
            </a:srgbClr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D933">
              <a:alpha val="75000"/>
            </a:srgbClr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D933">
              <a:alpha val="75000"/>
            </a:srgbClr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510" y="417454"/>
            <a:ext cx="6946583" cy="146018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04510" y="2234315"/>
            <a:ext cx="755642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5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2200" b="1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2023-1-ES01-KA131-HED-000124807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793790" y="3044502"/>
            <a:ext cx="7556421" cy="21037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300"/>
              </a:lnSpc>
              <a:buNone/>
            </a:pPr>
            <a:r>
              <a:rPr lang="en-US" sz="4000" dirty="0">
                <a:solidFill>
                  <a:srgbClr val="1B1B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" pitchFamily="34" charset="0"/>
                <a:ea typeface="Raleway" pitchFamily="34" charset="-122"/>
                <a:cs typeface="Raleway" pitchFamily="34" charset="-120"/>
              </a:rPr>
              <a:t>Artificial Intelligence Tools for Teachers To Create Engaging Lessons and Boost Student Achievement - Leverage AI in Education.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 2"/>
          <p:cNvSpPr/>
          <p:nvPr/>
        </p:nvSpPr>
        <p:spPr>
          <a:xfrm>
            <a:off x="793790" y="5488424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Bienvenidos al curso Erasmus que se realizó este verano en la hermosa ciudad de Atenas, Grecia. </a:t>
            </a:r>
            <a:endParaRPr lang="en-US" sz="1750" dirty="0"/>
          </a:p>
        </p:txBody>
      </p:sp>
      <p:sp>
        <p:nvSpPr>
          <p:cNvPr id="7" name="Shape 3"/>
          <p:cNvSpPr/>
          <p:nvPr/>
        </p:nvSpPr>
        <p:spPr>
          <a:xfrm>
            <a:off x="793790" y="6486287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1410" y="6493907"/>
            <a:ext cx="347663" cy="347663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270040" y="6469380"/>
            <a:ext cx="2140625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Marisa García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006" y="338614"/>
            <a:ext cx="3771424" cy="7927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31006" y="1315998"/>
            <a:ext cx="8261747" cy="3848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4000" dirty="0">
                <a:solidFill>
                  <a:srgbClr val="1B1B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" pitchFamily="34" charset="0"/>
                <a:ea typeface="Raleway" pitchFamily="34" charset="-122"/>
                <a:cs typeface="Raleway" pitchFamily="34" charset="-120"/>
              </a:rPr>
              <a:t>Aplicaciones de la inteligencia artificial en la educación.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626" y="1968222"/>
            <a:ext cx="6827282" cy="5662289"/>
          </a:xfrm>
          <a:prstGeom prst="rect">
            <a:avLst/>
          </a:prstGeom>
        </p:spPr>
      </p:pic>
      <p:sp>
        <p:nvSpPr>
          <p:cNvPr id="6" name="Shape 1"/>
          <p:cNvSpPr/>
          <p:nvPr/>
        </p:nvSpPr>
        <p:spPr>
          <a:xfrm>
            <a:off x="431006" y="9155311"/>
            <a:ext cx="277058" cy="277058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7" name="Text 2"/>
          <p:cNvSpPr/>
          <p:nvPr/>
        </p:nvSpPr>
        <p:spPr>
          <a:xfrm>
            <a:off x="529947" y="9201388"/>
            <a:ext cx="79058" cy="1847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45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1450" dirty="0"/>
          </a:p>
        </p:txBody>
      </p:sp>
      <p:sp>
        <p:nvSpPr>
          <p:cNvPr id="8" name="Text 3"/>
          <p:cNvSpPr/>
          <p:nvPr/>
        </p:nvSpPr>
        <p:spPr>
          <a:xfrm>
            <a:off x="831175" y="9155311"/>
            <a:ext cx="1539359" cy="192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Meta</a:t>
            </a:r>
            <a:endParaRPr lang="en-US" sz="1200" dirty="0"/>
          </a:p>
        </p:txBody>
      </p:sp>
      <p:sp>
        <p:nvSpPr>
          <p:cNvPr id="9" name="Text 4"/>
          <p:cNvSpPr/>
          <p:nvPr/>
        </p:nvSpPr>
        <p:spPr>
          <a:xfrm>
            <a:off x="831175" y="9421535"/>
            <a:ext cx="4107180" cy="3938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9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Asistencia personalizada en el aprendizaje a través de algoritmos adaptivos.</a:t>
            </a:r>
            <a:endParaRPr lang="en-US" sz="950" dirty="0"/>
          </a:p>
        </p:txBody>
      </p:sp>
      <p:sp>
        <p:nvSpPr>
          <p:cNvPr id="10" name="Shape 5"/>
          <p:cNvSpPr/>
          <p:nvPr/>
        </p:nvSpPr>
        <p:spPr>
          <a:xfrm>
            <a:off x="5061466" y="9155311"/>
            <a:ext cx="277058" cy="277058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11" name="Text 6"/>
          <p:cNvSpPr/>
          <p:nvPr/>
        </p:nvSpPr>
        <p:spPr>
          <a:xfrm>
            <a:off x="5151834" y="9201388"/>
            <a:ext cx="96322" cy="1847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45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1450" dirty="0"/>
          </a:p>
        </p:txBody>
      </p:sp>
      <p:sp>
        <p:nvSpPr>
          <p:cNvPr id="12" name="Text 7"/>
          <p:cNvSpPr/>
          <p:nvPr/>
        </p:nvSpPr>
        <p:spPr>
          <a:xfrm>
            <a:off x="5461635" y="9155311"/>
            <a:ext cx="1539359" cy="192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Blended Learning</a:t>
            </a:r>
            <a:endParaRPr lang="en-US" sz="1200" dirty="0"/>
          </a:p>
        </p:txBody>
      </p:sp>
      <p:sp>
        <p:nvSpPr>
          <p:cNvPr id="13" name="Text 8"/>
          <p:cNvSpPr/>
          <p:nvPr/>
        </p:nvSpPr>
        <p:spPr>
          <a:xfrm>
            <a:off x="5461635" y="9421535"/>
            <a:ext cx="4107180" cy="3938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9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Combinación de enseñanza presencial y virtual para un aprendizaje más flexible.</a:t>
            </a:r>
            <a:endParaRPr lang="en-US" sz="950" dirty="0"/>
          </a:p>
        </p:txBody>
      </p:sp>
      <p:sp>
        <p:nvSpPr>
          <p:cNvPr id="14" name="Shape 9"/>
          <p:cNvSpPr/>
          <p:nvPr/>
        </p:nvSpPr>
        <p:spPr>
          <a:xfrm>
            <a:off x="9691926" y="9155311"/>
            <a:ext cx="277058" cy="277058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9781103" y="9201388"/>
            <a:ext cx="98703" cy="1847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45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1450" dirty="0"/>
          </a:p>
        </p:txBody>
      </p:sp>
      <p:sp>
        <p:nvSpPr>
          <p:cNvPr id="16" name="Text 11"/>
          <p:cNvSpPr/>
          <p:nvPr/>
        </p:nvSpPr>
        <p:spPr>
          <a:xfrm>
            <a:off x="10092095" y="9155311"/>
            <a:ext cx="1539359" cy="192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Chat GPT</a:t>
            </a:r>
            <a:endParaRPr lang="en-US" sz="1200" dirty="0"/>
          </a:p>
        </p:txBody>
      </p:sp>
      <p:sp>
        <p:nvSpPr>
          <p:cNvPr id="17" name="Text 12"/>
          <p:cNvSpPr/>
          <p:nvPr/>
        </p:nvSpPr>
        <p:spPr>
          <a:xfrm>
            <a:off x="10092095" y="9421535"/>
            <a:ext cx="4107180" cy="1969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9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Asistente de escritura y análisis de textos para mejorar la productividad.</a:t>
            </a:r>
            <a:endParaRPr lang="en-US" sz="950" dirty="0"/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BB78320C-CC7F-2137-411F-91B33C7F1C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9372" y="1968223"/>
            <a:ext cx="5324804" cy="5662288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5794936E-2EF0-5EAB-349D-B63699A61BD2}"/>
              </a:ext>
            </a:extLst>
          </p:cNvPr>
          <p:cNvSpPr txBox="1"/>
          <p:nvPr/>
        </p:nvSpPr>
        <p:spPr>
          <a:xfrm>
            <a:off x="5151834" y="550307"/>
            <a:ext cx="7315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2023-1-ES01-KA131-HED-000124807</a:t>
            </a:r>
            <a:endParaRPr lang="es-E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"/>
          <p:cNvSpPr/>
          <p:nvPr/>
        </p:nvSpPr>
        <p:spPr>
          <a:xfrm>
            <a:off x="559237" y="9996249"/>
            <a:ext cx="15240" cy="2186583"/>
          </a:xfrm>
          <a:prstGeom prst="roundRect">
            <a:avLst>
              <a:gd name="adj" fmla="val 312558"/>
            </a:avLst>
          </a:prstGeom>
          <a:solidFill>
            <a:srgbClr val="C7C7D0"/>
          </a:solidFill>
          <a:ln/>
        </p:spPr>
      </p:sp>
      <p:sp>
        <p:nvSpPr>
          <p:cNvPr id="5" name="Shape 2"/>
          <p:cNvSpPr/>
          <p:nvPr/>
        </p:nvSpPr>
        <p:spPr>
          <a:xfrm>
            <a:off x="679192" y="10243661"/>
            <a:ext cx="396835" cy="15240"/>
          </a:xfrm>
          <a:prstGeom prst="roundRect">
            <a:avLst>
              <a:gd name="adj" fmla="val 312558"/>
            </a:avLst>
          </a:prstGeom>
          <a:solidFill>
            <a:srgbClr val="C7C7D0"/>
          </a:solidFill>
          <a:ln/>
        </p:spPr>
      </p:sp>
      <p:sp>
        <p:nvSpPr>
          <p:cNvPr id="6" name="Shape 3"/>
          <p:cNvSpPr/>
          <p:nvPr/>
        </p:nvSpPr>
        <p:spPr>
          <a:xfrm>
            <a:off x="439281" y="10123765"/>
            <a:ext cx="255151" cy="255151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30364" y="10166271"/>
            <a:ext cx="72866" cy="1701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1190625" y="10109597"/>
            <a:ext cx="1533644" cy="177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Lecciones Presenciales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1190625" y="10354747"/>
            <a:ext cx="13042940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Interacción en persona con el profesor y compañeros de clase.</a:t>
            </a:r>
            <a:endParaRPr lang="en-US" sz="850" dirty="0"/>
          </a:p>
        </p:txBody>
      </p:sp>
      <p:sp>
        <p:nvSpPr>
          <p:cNvPr id="10" name="Shape 7"/>
          <p:cNvSpPr/>
          <p:nvPr/>
        </p:nvSpPr>
        <p:spPr>
          <a:xfrm>
            <a:off x="679192" y="11010305"/>
            <a:ext cx="396835" cy="15240"/>
          </a:xfrm>
          <a:prstGeom prst="roundRect">
            <a:avLst>
              <a:gd name="adj" fmla="val 312558"/>
            </a:avLst>
          </a:prstGeom>
          <a:solidFill>
            <a:srgbClr val="C7C7D0"/>
          </a:solidFill>
          <a:ln/>
        </p:spPr>
      </p:sp>
      <p:sp>
        <p:nvSpPr>
          <p:cNvPr id="11" name="Shape 8"/>
          <p:cNvSpPr/>
          <p:nvPr/>
        </p:nvSpPr>
        <p:spPr>
          <a:xfrm>
            <a:off x="439281" y="10890409"/>
            <a:ext cx="255151" cy="255151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22506" y="10932914"/>
            <a:ext cx="88583" cy="1701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1190625" y="10876240"/>
            <a:ext cx="1417558" cy="177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Contenido Virtual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1190625" y="11121390"/>
            <a:ext cx="13042940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Acceso a materiales digitales, videos y recursos en línea.</a:t>
            </a:r>
            <a:endParaRPr lang="en-US" sz="850" dirty="0"/>
          </a:p>
        </p:txBody>
      </p:sp>
      <p:sp>
        <p:nvSpPr>
          <p:cNvPr id="15" name="Shape 12"/>
          <p:cNvSpPr/>
          <p:nvPr/>
        </p:nvSpPr>
        <p:spPr>
          <a:xfrm>
            <a:off x="679192" y="11776948"/>
            <a:ext cx="396835" cy="15240"/>
          </a:xfrm>
          <a:prstGeom prst="roundRect">
            <a:avLst>
              <a:gd name="adj" fmla="val 312558"/>
            </a:avLst>
          </a:prstGeom>
          <a:solidFill>
            <a:srgbClr val="C7C7D0"/>
          </a:solidFill>
          <a:ln/>
        </p:spPr>
      </p:sp>
      <p:sp>
        <p:nvSpPr>
          <p:cNvPr id="16" name="Shape 13"/>
          <p:cNvSpPr/>
          <p:nvPr/>
        </p:nvSpPr>
        <p:spPr>
          <a:xfrm>
            <a:off x="439281" y="11657052"/>
            <a:ext cx="255151" cy="255151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21434" y="11699558"/>
            <a:ext cx="90845" cy="1701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1190625" y="11642884"/>
            <a:ext cx="1417558" cy="177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Aprendizaje Flexible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1190625" y="11888033"/>
            <a:ext cx="13042940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Combinar lo mejor de ambos mundos para una experiencia enriquecedora.</a:t>
            </a:r>
            <a:endParaRPr lang="en-US" sz="850" dirty="0"/>
          </a:p>
        </p:txBody>
      </p:sp>
      <p:sp>
        <p:nvSpPr>
          <p:cNvPr id="20" name="Shape 1">
            <a:extLst>
              <a:ext uri="{FF2B5EF4-FFF2-40B4-BE49-F238E27FC236}">
                <a16:creationId xmlns:a16="http://schemas.microsoft.com/office/drawing/2014/main" id="{54DFA5FC-76CC-34EF-BB1A-CB54AB3C95D9}"/>
              </a:ext>
            </a:extLst>
          </p:cNvPr>
          <p:cNvSpPr/>
          <p:nvPr/>
        </p:nvSpPr>
        <p:spPr>
          <a:xfrm>
            <a:off x="431006" y="9155311"/>
            <a:ext cx="277058" cy="277058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21" name="Text 2">
            <a:extLst>
              <a:ext uri="{FF2B5EF4-FFF2-40B4-BE49-F238E27FC236}">
                <a16:creationId xmlns:a16="http://schemas.microsoft.com/office/drawing/2014/main" id="{D973FC7D-C58C-327E-2784-6A46F0B1EEBC}"/>
              </a:ext>
            </a:extLst>
          </p:cNvPr>
          <p:cNvSpPr/>
          <p:nvPr/>
        </p:nvSpPr>
        <p:spPr>
          <a:xfrm>
            <a:off x="529947" y="9201388"/>
            <a:ext cx="79058" cy="1847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45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1450" dirty="0"/>
          </a:p>
        </p:txBody>
      </p:sp>
      <p:sp>
        <p:nvSpPr>
          <p:cNvPr id="22" name="Text 3">
            <a:extLst>
              <a:ext uri="{FF2B5EF4-FFF2-40B4-BE49-F238E27FC236}">
                <a16:creationId xmlns:a16="http://schemas.microsoft.com/office/drawing/2014/main" id="{89F58EC9-7C68-6A60-F9DC-AE50F23A7666}"/>
              </a:ext>
            </a:extLst>
          </p:cNvPr>
          <p:cNvSpPr/>
          <p:nvPr/>
        </p:nvSpPr>
        <p:spPr>
          <a:xfrm>
            <a:off x="831175" y="9155311"/>
            <a:ext cx="1539359" cy="192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Meta</a:t>
            </a:r>
            <a:endParaRPr lang="en-US" sz="1200" dirty="0"/>
          </a:p>
        </p:txBody>
      </p:sp>
      <p:sp>
        <p:nvSpPr>
          <p:cNvPr id="23" name="Text 4">
            <a:extLst>
              <a:ext uri="{FF2B5EF4-FFF2-40B4-BE49-F238E27FC236}">
                <a16:creationId xmlns:a16="http://schemas.microsoft.com/office/drawing/2014/main" id="{2E14DAC2-A1C8-4D0B-B594-3D0636E710C4}"/>
              </a:ext>
            </a:extLst>
          </p:cNvPr>
          <p:cNvSpPr/>
          <p:nvPr/>
        </p:nvSpPr>
        <p:spPr>
          <a:xfrm>
            <a:off x="831175" y="9421535"/>
            <a:ext cx="4107180" cy="3938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9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Asistencia personalizada en el aprendizaje a través de algoritmos adaptivos.</a:t>
            </a:r>
            <a:endParaRPr lang="en-US" sz="950" dirty="0"/>
          </a:p>
        </p:txBody>
      </p:sp>
      <p:sp>
        <p:nvSpPr>
          <p:cNvPr id="24" name="Shape 5">
            <a:extLst>
              <a:ext uri="{FF2B5EF4-FFF2-40B4-BE49-F238E27FC236}">
                <a16:creationId xmlns:a16="http://schemas.microsoft.com/office/drawing/2014/main" id="{9C083C62-6555-AD12-DAA0-A588493A7B8C}"/>
              </a:ext>
            </a:extLst>
          </p:cNvPr>
          <p:cNvSpPr/>
          <p:nvPr/>
        </p:nvSpPr>
        <p:spPr>
          <a:xfrm>
            <a:off x="5061466" y="9155311"/>
            <a:ext cx="277058" cy="277058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25" name="Text 6">
            <a:extLst>
              <a:ext uri="{FF2B5EF4-FFF2-40B4-BE49-F238E27FC236}">
                <a16:creationId xmlns:a16="http://schemas.microsoft.com/office/drawing/2014/main" id="{5AD55EFD-D686-D7B0-7F8C-B774272445E9}"/>
              </a:ext>
            </a:extLst>
          </p:cNvPr>
          <p:cNvSpPr/>
          <p:nvPr/>
        </p:nvSpPr>
        <p:spPr>
          <a:xfrm>
            <a:off x="5151834" y="9201388"/>
            <a:ext cx="96322" cy="1847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45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1450" dirty="0"/>
          </a:p>
        </p:txBody>
      </p:sp>
      <p:sp>
        <p:nvSpPr>
          <p:cNvPr id="26" name="Text 7">
            <a:extLst>
              <a:ext uri="{FF2B5EF4-FFF2-40B4-BE49-F238E27FC236}">
                <a16:creationId xmlns:a16="http://schemas.microsoft.com/office/drawing/2014/main" id="{463193D0-8CFB-F24D-E622-63D872BEDBCD}"/>
              </a:ext>
            </a:extLst>
          </p:cNvPr>
          <p:cNvSpPr/>
          <p:nvPr/>
        </p:nvSpPr>
        <p:spPr>
          <a:xfrm>
            <a:off x="5461635" y="9155311"/>
            <a:ext cx="1539359" cy="192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Blended Learning</a:t>
            </a:r>
            <a:endParaRPr lang="en-US" sz="1200" dirty="0"/>
          </a:p>
        </p:txBody>
      </p:sp>
      <p:sp>
        <p:nvSpPr>
          <p:cNvPr id="27" name="Text 8">
            <a:extLst>
              <a:ext uri="{FF2B5EF4-FFF2-40B4-BE49-F238E27FC236}">
                <a16:creationId xmlns:a16="http://schemas.microsoft.com/office/drawing/2014/main" id="{A545963C-DE84-80FE-AAB0-3EFA27DEE7A5}"/>
              </a:ext>
            </a:extLst>
          </p:cNvPr>
          <p:cNvSpPr/>
          <p:nvPr/>
        </p:nvSpPr>
        <p:spPr>
          <a:xfrm>
            <a:off x="5461635" y="9421535"/>
            <a:ext cx="4107180" cy="3938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9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Combinación de enseñanza presencial y virtual para un aprendizaje más flexible.</a:t>
            </a:r>
            <a:endParaRPr lang="en-US" sz="950" dirty="0"/>
          </a:p>
        </p:txBody>
      </p:sp>
      <p:sp>
        <p:nvSpPr>
          <p:cNvPr id="28" name="Shape 9">
            <a:extLst>
              <a:ext uri="{FF2B5EF4-FFF2-40B4-BE49-F238E27FC236}">
                <a16:creationId xmlns:a16="http://schemas.microsoft.com/office/drawing/2014/main" id="{26BA49CC-DCF9-6554-882B-8785B5DBA735}"/>
              </a:ext>
            </a:extLst>
          </p:cNvPr>
          <p:cNvSpPr/>
          <p:nvPr/>
        </p:nvSpPr>
        <p:spPr>
          <a:xfrm>
            <a:off x="9691926" y="9155311"/>
            <a:ext cx="277058" cy="277058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29" name="Text 10">
            <a:extLst>
              <a:ext uri="{FF2B5EF4-FFF2-40B4-BE49-F238E27FC236}">
                <a16:creationId xmlns:a16="http://schemas.microsoft.com/office/drawing/2014/main" id="{B3DB3EE4-638C-3276-C082-B2845C66372D}"/>
              </a:ext>
            </a:extLst>
          </p:cNvPr>
          <p:cNvSpPr/>
          <p:nvPr/>
        </p:nvSpPr>
        <p:spPr>
          <a:xfrm>
            <a:off x="9781103" y="9201388"/>
            <a:ext cx="98703" cy="1847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45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1450" dirty="0"/>
          </a:p>
        </p:txBody>
      </p:sp>
      <p:sp>
        <p:nvSpPr>
          <p:cNvPr id="30" name="Text 11">
            <a:extLst>
              <a:ext uri="{FF2B5EF4-FFF2-40B4-BE49-F238E27FC236}">
                <a16:creationId xmlns:a16="http://schemas.microsoft.com/office/drawing/2014/main" id="{E9A3380A-1F74-5B5A-5C56-D855D08A8D89}"/>
              </a:ext>
            </a:extLst>
          </p:cNvPr>
          <p:cNvSpPr/>
          <p:nvPr/>
        </p:nvSpPr>
        <p:spPr>
          <a:xfrm>
            <a:off x="10092095" y="9155311"/>
            <a:ext cx="1539359" cy="192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Chat GPT</a:t>
            </a:r>
            <a:endParaRPr lang="en-US" sz="1200" dirty="0"/>
          </a:p>
        </p:txBody>
      </p:sp>
      <p:sp>
        <p:nvSpPr>
          <p:cNvPr id="31" name="Text 12">
            <a:extLst>
              <a:ext uri="{FF2B5EF4-FFF2-40B4-BE49-F238E27FC236}">
                <a16:creationId xmlns:a16="http://schemas.microsoft.com/office/drawing/2014/main" id="{DDBB60A2-0043-4691-50BF-3E067C9B85A4}"/>
              </a:ext>
            </a:extLst>
          </p:cNvPr>
          <p:cNvSpPr/>
          <p:nvPr/>
        </p:nvSpPr>
        <p:spPr>
          <a:xfrm>
            <a:off x="10092095" y="9421535"/>
            <a:ext cx="4107180" cy="1969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9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Asistente de escritura y análisis de textos para mejorar la productividad.</a:t>
            </a:r>
            <a:endParaRPr lang="en-US" sz="950" dirty="0"/>
          </a:p>
        </p:txBody>
      </p:sp>
      <p:pic>
        <p:nvPicPr>
          <p:cNvPr id="33" name="Imagen 32">
            <a:extLst>
              <a:ext uri="{FF2B5EF4-FFF2-40B4-BE49-F238E27FC236}">
                <a16:creationId xmlns:a16="http://schemas.microsoft.com/office/drawing/2014/main" id="{B5E2BC50-512C-A63F-96D6-4E441FC8D6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527" y="871944"/>
            <a:ext cx="10693311" cy="951058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99F005B4-CC77-D8A7-F820-C5A5E78E9A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006" y="43432"/>
            <a:ext cx="3767655" cy="792549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69BB0C67-6C6B-75EA-E34B-15EDC12BC7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8355" y="352628"/>
            <a:ext cx="4267570" cy="493819"/>
          </a:xfrm>
          <a:prstGeom prst="rect">
            <a:avLst/>
          </a:prstGeom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71600463-FBB4-BEC5-C693-ADE1848336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03845" y="3500990"/>
            <a:ext cx="1461727" cy="1461727"/>
          </a:xfrm>
          <a:prstGeom prst="rect">
            <a:avLst/>
          </a:prstGeom>
        </p:spPr>
      </p:pic>
      <p:sp>
        <p:nvSpPr>
          <p:cNvPr id="40" name="CuadroTexto 39">
            <a:extLst>
              <a:ext uri="{FF2B5EF4-FFF2-40B4-BE49-F238E27FC236}">
                <a16:creationId xmlns:a16="http://schemas.microsoft.com/office/drawing/2014/main" id="{160711E3-AEAD-6FFA-A02B-A66C37C661BE}"/>
              </a:ext>
            </a:extLst>
          </p:cNvPr>
          <p:cNvSpPr txBox="1"/>
          <p:nvPr/>
        </p:nvSpPr>
        <p:spPr>
          <a:xfrm>
            <a:off x="0" y="6108455"/>
            <a:ext cx="7315200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800" b="1" dirty="0"/>
              <a:t>Gemini</a:t>
            </a:r>
            <a:r>
              <a:rPr lang="es-ES" dirty="0"/>
              <a:t> es un modelo de lenguaje grande (LLM) que utiliza técnicas avanzadas de </a:t>
            </a:r>
            <a:r>
              <a:rPr lang="es-ES" dirty="0" err="1"/>
              <a:t>deep</a:t>
            </a:r>
            <a:r>
              <a:rPr lang="es-ES" dirty="0"/>
              <a:t> </a:t>
            </a:r>
            <a:r>
              <a:rPr lang="es-ES" dirty="0" err="1"/>
              <a:t>learning</a:t>
            </a:r>
            <a:r>
              <a:rPr lang="es-ES" dirty="0"/>
              <a:t> para entender y generar lenguaje natural. Su capacidad de comprensión es comparable a otros modelos de IA como GPT-4, y está diseñado para interactuar de manera más fluida con los usuarios.</a:t>
            </a:r>
          </a:p>
        </p:txBody>
      </p:sp>
      <p:pic>
        <p:nvPicPr>
          <p:cNvPr id="41" name="Imagen 40">
            <a:extLst>
              <a:ext uri="{FF2B5EF4-FFF2-40B4-BE49-F238E27FC236}">
                <a16:creationId xmlns:a16="http://schemas.microsoft.com/office/drawing/2014/main" id="{CD4684BC-0694-3231-3825-6280F277FF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9026" y="4496588"/>
            <a:ext cx="2722188" cy="1524425"/>
          </a:xfrm>
          <a:prstGeom prst="rect">
            <a:avLst/>
          </a:prstGeom>
        </p:spPr>
      </p:pic>
      <p:sp>
        <p:nvSpPr>
          <p:cNvPr id="43" name="CuadroTexto 42">
            <a:extLst>
              <a:ext uri="{FF2B5EF4-FFF2-40B4-BE49-F238E27FC236}">
                <a16:creationId xmlns:a16="http://schemas.microsoft.com/office/drawing/2014/main" id="{B96F2E62-1B39-38E5-B98C-68655DDEC83F}"/>
              </a:ext>
            </a:extLst>
          </p:cNvPr>
          <p:cNvSpPr txBox="1"/>
          <p:nvPr/>
        </p:nvSpPr>
        <p:spPr>
          <a:xfrm>
            <a:off x="3146526" y="2016019"/>
            <a:ext cx="7315200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800" b="1" dirty="0" err="1"/>
              <a:t>Firefly</a:t>
            </a:r>
            <a:r>
              <a:rPr lang="es-ES" sz="2800" b="1" dirty="0"/>
              <a:t> AI </a:t>
            </a:r>
            <a:r>
              <a:rPr lang="es-ES" dirty="0"/>
              <a:t>es una plataforma impulsada por inteligencia artificial que facilita la creación de contenido visual, como imágenes y videos, a partir de texto. Aunque puede haber distintas aplicaciones o plataformas con nombres similares, el término </a:t>
            </a:r>
            <a:r>
              <a:rPr lang="es-ES" dirty="0" err="1"/>
              <a:t>Firefly</a:t>
            </a:r>
            <a:r>
              <a:rPr lang="es-ES" dirty="0"/>
              <a:t> AI se popularizó a través de Adobe </a:t>
            </a:r>
            <a:r>
              <a:rPr lang="es-ES" dirty="0" err="1"/>
              <a:t>Firefly</a:t>
            </a:r>
            <a:r>
              <a:rPr lang="es-ES" dirty="0"/>
              <a:t>, que es la suite de herramientas de IA generativa de Adobe, diseñada específicamente para creadores de contenido.</a:t>
            </a:r>
          </a:p>
        </p:txBody>
      </p:sp>
      <p:pic>
        <p:nvPicPr>
          <p:cNvPr id="44" name="Imagen 43">
            <a:extLst>
              <a:ext uri="{FF2B5EF4-FFF2-40B4-BE49-F238E27FC236}">
                <a16:creationId xmlns:a16="http://schemas.microsoft.com/office/drawing/2014/main" id="{500B1581-56B6-B627-C261-1A12D25A5A8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42888" y="1160770"/>
            <a:ext cx="1949751" cy="1460431"/>
          </a:xfrm>
          <a:prstGeom prst="rect">
            <a:avLst/>
          </a:prstGeom>
        </p:spPr>
      </p:pic>
      <p:sp>
        <p:nvSpPr>
          <p:cNvPr id="46" name="CuadroTexto 45">
            <a:extLst>
              <a:ext uri="{FF2B5EF4-FFF2-40B4-BE49-F238E27FC236}">
                <a16:creationId xmlns:a16="http://schemas.microsoft.com/office/drawing/2014/main" id="{2BD5CA2F-844D-CF53-DC7C-B500FA396E85}"/>
              </a:ext>
            </a:extLst>
          </p:cNvPr>
          <p:cNvSpPr txBox="1"/>
          <p:nvPr/>
        </p:nvSpPr>
        <p:spPr>
          <a:xfrm>
            <a:off x="7217109" y="4951953"/>
            <a:ext cx="737826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800" b="1" dirty="0" err="1"/>
              <a:t>ChatGPT</a:t>
            </a:r>
            <a:r>
              <a:rPr lang="es-ES" dirty="0"/>
              <a:t> es un modelo avanzado de inteligencia artificial (IA) desarrollado por </a:t>
            </a:r>
            <a:r>
              <a:rPr lang="es-ES" dirty="0" err="1"/>
              <a:t>OpenAI</a:t>
            </a:r>
            <a:r>
              <a:rPr lang="es-ES" dirty="0"/>
              <a:t>, basado en la arquitectura GPT (Generative </a:t>
            </a:r>
            <a:r>
              <a:rPr lang="es-ES" dirty="0" err="1"/>
              <a:t>Pretrained</a:t>
            </a:r>
            <a:r>
              <a:rPr lang="es-ES" dirty="0"/>
              <a:t> </a:t>
            </a:r>
            <a:r>
              <a:rPr lang="es-ES" dirty="0" err="1"/>
              <a:t>Transformer</a:t>
            </a:r>
            <a:r>
              <a:rPr lang="es-ES" dirty="0"/>
              <a:t>). Se utiliza para generar texto a partir de instrucciones o preguntas que le proporciona un usuario, como tú lo estás haciendo ahora.</a:t>
            </a:r>
          </a:p>
        </p:txBody>
      </p:sp>
    </p:spTree>
    <p:extLst>
      <p:ext uri="{BB962C8B-B14F-4D97-AF65-F5344CB8AC3E}">
        <p14:creationId xmlns:p14="http://schemas.microsoft.com/office/powerpoint/2010/main" val="1906792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0638" y="573843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2023-1-ES01-KA131-HED-000124807</a:t>
            </a:r>
            <a:endParaRPr lang="en-US" sz="20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20" y="1425058"/>
            <a:ext cx="4658886" cy="97933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88325" y="537039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793790" y="5889427"/>
            <a:ext cx="397811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5332928" y="5308283"/>
            <a:ext cx="307824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5332928" y="5889427"/>
            <a:ext cx="397811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9872067" y="530828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8310040" y="5279544"/>
            <a:ext cx="5658208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850"/>
              </a:lnSpc>
              <a:buNone/>
            </a:pPr>
            <a:r>
              <a:rPr lang="es-ES" sz="2800" dirty="0" err="1"/>
              <a:t>Diffit</a:t>
            </a:r>
            <a:r>
              <a:rPr lang="es-ES" sz="2800" dirty="0"/>
              <a:t>:</a:t>
            </a:r>
            <a:r>
              <a:rPr lang="es-ES" sz="1750" dirty="0"/>
              <a:t> es una herramienta de inteligencia artificial (IA) diseñada para ayudar a los educadores a generar materiales educativos personalizados, como hojas de trabajo, preguntas y contenido didáctico, en función de diferentes niveles de complejidad o habilidad. La IA permite a los docentes crear recursos adaptados a las necesidades de sus estudiantes de manera rápida y eficiente.</a:t>
            </a:r>
            <a:endParaRPr lang="en-US" sz="1750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DC55D68E-6AA3-5D6D-B8D1-6A78F7274A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7201" y="489431"/>
            <a:ext cx="8382561" cy="4485171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A9CAA013-AF4B-36E3-574B-7EC3D7525927}"/>
              </a:ext>
            </a:extLst>
          </p:cNvPr>
          <p:cNvSpPr txBox="1"/>
          <p:nvPr/>
        </p:nvSpPr>
        <p:spPr>
          <a:xfrm>
            <a:off x="65960" y="5465127"/>
            <a:ext cx="7315200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800" dirty="0"/>
              <a:t>Magic </a:t>
            </a:r>
            <a:r>
              <a:rPr lang="es-ES" sz="2800" dirty="0" err="1"/>
              <a:t>School</a:t>
            </a:r>
            <a:r>
              <a:rPr lang="es-ES" sz="2800" dirty="0"/>
              <a:t> : </a:t>
            </a:r>
            <a:r>
              <a:rPr lang="es-ES" dirty="0"/>
              <a:t>es una plataforma diseñada para ayudar a educadores a automatizar y optimizar diversas tareas relacionadas con la enseñanza, aprovechando la inteligencia artificial. El objetivo principal de Magic </a:t>
            </a:r>
            <a:r>
              <a:rPr lang="es-ES" dirty="0" err="1"/>
              <a:t>School</a:t>
            </a:r>
            <a:r>
              <a:rPr lang="es-ES" dirty="0"/>
              <a:t> AI es facilitar el trabajo de los docentes al reducir el tiempo y el esfuerzo que dedican a actividades como la planificación de lecciones, la evaluación de tareas y la creación de materiales didácticos.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7208277B-F674-4F75-C78C-6385E42DC95D}"/>
              </a:ext>
            </a:extLst>
          </p:cNvPr>
          <p:cNvSpPr txBox="1"/>
          <p:nvPr/>
        </p:nvSpPr>
        <p:spPr>
          <a:xfrm>
            <a:off x="65960" y="2668249"/>
            <a:ext cx="7315200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800" dirty="0" err="1"/>
              <a:t>MinuteInvox</a:t>
            </a:r>
            <a:r>
              <a:rPr lang="es-ES" dirty="0"/>
              <a:t> </a:t>
            </a:r>
            <a:r>
              <a:rPr lang="es-ES" dirty="0">
                <a:solidFill>
                  <a:srgbClr val="FFFF00"/>
                </a:solidFill>
              </a:rPr>
              <a:t>: es una plataforma impulsada por inteligencia artificial que permite la creación automática de actas y resúmenes de reuniones de manera precisa y rápida. Esta herramienta está diseñada para transcribir y sintetizar conversaciones en tiempo real, facilitando la toma de notas y el seguimiento de temas tratados durante reuniones corporativas, seminarios, entrevistas o cualquier otro evento donde se necesiten registros detallados.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E951F17-43FC-36D8-29C0-1CD65004E5CF}"/>
              </a:ext>
            </a:extLst>
          </p:cNvPr>
          <p:cNvSpPr txBox="1"/>
          <p:nvPr/>
        </p:nvSpPr>
        <p:spPr>
          <a:xfrm>
            <a:off x="849087" y="4933435"/>
            <a:ext cx="12409714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800" dirty="0"/>
              <a:t>SUNO</a:t>
            </a:r>
            <a:r>
              <a:rPr lang="es-ES" dirty="0"/>
              <a:t> es una aplicación de inteligencia artificial desarrollada por </a:t>
            </a:r>
            <a:r>
              <a:rPr lang="es-ES" dirty="0" err="1"/>
              <a:t>OpenAI</a:t>
            </a:r>
            <a:r>
              <a:rPr lang="es-ES" dirty="0"/>
              <a:t> que se centra en la generación de audio, especialmente en la creación de voces sintéticas de alta calidad. Aquí tienes algunas de sus características y funcionalidades principales:</a:t>
            </a:r>
          </a:p>
          <a:p>
            <a:pPr algn="just"/>
            <a:r>
              <a:rPr lang="es-ES" dirty="0"/>
              <a:t>Generación de voz: </a:t>
            </a:r>
            <a:r>
              <a:rPr lang="es-ES" dirty="0" err="1"/>
              <a:t>Suno</a:t>
            </a:r>
            <a:r>
              <a:rPr lang="es-ES" dirty="0"/>
              <a:t> puede crear voces naturales y realistas a partir de texto, lo que la hace útil para aplicaciones como audiolibros, tutoriales y más.</a:t>
            </a:r>
          </a:p>
          <a:p>
            <a:pPr algn="just"/>
            <a:r>
              <a:rPr lang="es-ES" dirty="0"/>
              <a:t>Personalización: Los usuarios pueden personalizar las voces generadas, ajustando parámetros como el tono, la velocidad y la emoción para que se adapten mejor a sus necesidades.</a:t>
            </a:r>
          </a:p>
          <a:p>
            <a:pPr algn="just"/>
            <a:r>
              <a:rPr lang="es-ES" dirty="0"/>
              <a:t>Multilingüismo: Ofrece soporte para múltiples idiomas, lo que permite la creación de contenido en diferentes lenguas.</a:t>
            </a:r>
          </a:p>
          <a:p>
            <a:pPr algn="just"/>
            <a:r>
              <a:rPr lang="es-ES" dirty="0"/>
              <a:t>Interactividad: </a:t>
            </a:r>
            <a:r>
              <a:rPr lang="es-ES" dirty="0" err="1"/>
              <a:t>Suno</a:t>
            </a:r>
            <a:r>
              <a:rPr lang="es-ES" dirty="0"/>
              <a:t> puede integrarse en aplicaciones y plataformas para proporcionar experiencias interactivas, como </a:t>
            </a:r>
            <a:r>
              <a:rPr lang="es-ES" dirty="0" err="1"/>
              <a:t>chatbots</a:t>
            </a:r>
            <a:r>
              <a:rPr lang="es-ES" dirty="0"/>
              <a:t> que utilizan voz sintética.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25E7A73-B80E-D930-4F8B-C039DBEC0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685" y="347850"/>
            <a:ext cx="4657748" cy="97544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EC27E0B-6DEE-5690-0B1B-D53E107B7C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8329" y="564276"/>
            <a:ext cx="13198984" cy="54259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C179F0F-0B24-9625-4800-2AE1CFF46E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434" y="2548888"/>
            <a:ext cx="2143125" cy="214312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1C9E5B4-14C2-7329-6CB5-0097DA7DC2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0267" y="1156449"/>
            <a:ext cx="7183462" cy="364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559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83B9DEB-CCD2-7B87-3C1B-064EAC66BD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340" y="426677"/>
            <a:ext cx="4657748" cy="97544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207AD14-2429-BAE0-A0CA-D521D57EC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4908" y="643103"/>
            <a:ext cx="13198984" cy="54259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6997F37-5162-1C2B-C8EB-8E89EE760997}"/>
              </a:ext>
            </a:extLst>
          </p:cNvPr>
          <p:cNvSpPr txBox="1"/>
          <p:nvPr/>
        </p:nvSpPr>
        <p:spPr>
          <a:xfrm>
            <a:off x="212917" y="4232389"/>
            <a:ext cx="9470570" cy="3570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800" b="1" dirty="0" err="1"/>
              <a:t>CapCut</a:t>
            </a:r>
            <a:r>
              <a:rPr lang="es-ES" dirty="0"/>
              <a:t> es una aplicación de edición de video popular que permite a los usuarios crear y editar videos de manera fácil y accesible. Algunas de sus características principales incluyen:</a:t>
            </a:r>
          </a:p>
          <a:p>
            <a:pPr algn="just"/>
            <a:r>
              <a:rPr lang="es-ES" dirty="0"/>
              <a:t>Interfaz amigable: Es intuitiva, lo que la hace accesible tanto para principiantes como para editores más experimentados.</a:t>
            </a:r>
          </a:p>
          <a:p>
            <a:pPr algn="just"/>
            <a:r>
              <a:rPr lang="es-ES" dirty="0"/>
              <a:t>Herramientas de edición: Permite recortar, dividir y fusionar clips de video, así como ajustar la velocidad, añadir transiciones y efectos </a:t>
            </a:r>
            <a:r>
              <a:rPr lang="es-ES" dirty="0" err="1"/>
              <a:t>especiales.Música</a:t>
            </a:r>
            <a:r>
              <a:rPr lang="es-ES" dirty="0"/>
              <a:t> y sonido: Los usuarios pueden agregar música de fondo, efectos de sonido y voces en off, con una biblioteca de pistas y sonidos </a:t>
            </a:r>
            <a:r>
              <a:rPr lang="es-ES" dirty="0" err="1"/>
              <a:t>disponibles.Filtros</a:t>
            </a:r>
            <a:r>
              <a:rPr lang="es-ES" dirty="0"/>
              <a:t> y efectos: Ofrece una variedad de filtros y efectos visuales para mejorar la estética de los videos.</a:t>
            </a:r>
          </a:p>
          <a:p>
            <a:pPr algn="just"/>
            <a:r>
              <a:rPr lang="es-ES" dirty="0"/>
              <a:t>Texto y subtítulos: Se pueden añadir títulos, subtítulos y otros elementos de texto de manera </a:t>
            </a:r>
            <a:r>
              <a:rPr lang="es-ES" dirty="0" err="1"/>
              <a:t>sencilla.Exportación</a:t>
            </a:r>
            <a:r>
              <a:rPr lang="es-ES" dirty="0"/>
              <a:t> sencilla: Permite exportar videos en alta definición y compartirlos directamente en redes sociales.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4BD864A-1EE2-CD13-4757-FEB4A7F93E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7552" y="2062554"/>
            <a:ext cx="1509403" cy="150940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41CAF2B-015B-4CA4-6BB4-C3E60AAB77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5664" y="1291176"/>
            <a:ext cx="4411819" cy="588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9569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93658" y="545068"/>
            <a:ext cx="7756684" cy="1238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Bing</a:t>
            </a:r>
            <a:r>
              <a:rPr lang="en-US" sz="39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: Buscador Inteligente con Funciones Educativas</a:t>
            </a:r>
            <a:endParaRPr lang="en-US" sz="39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658" y="2081093"/>
            <a:ext cx="6070402" cy="1275993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658" y="3579971"/>
            <a:ext cx="495538" cy="495538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93658" y="4273629"/>
            <a:ext cx="2477691" cy="3096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Búsqueda Avanzada</a:t>
            </a:r>
            <a:endParaRPr lang="en-US" sz="1950" dirty="0"/>
          </a:p>
        </p:txBody>
      </p:sp>
      <p:sp>
        <p:nvSpPr>
          <p:cNvPr id="7" name="Text 2"/>
          <p:cNvSpPr/>
          <p:nvPr/>
        </p:nvSpPr>
        <p:spPr>
          <a:xfrm>
            <a:off x="693658" y="4702135"/>
            <a:ext cx="3729633" cy="6343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Encuentra información relevante y confiable con mayor facilidad.</a:t>
            </a:r>
            <a:endParaRPr lang="en-US" sz="155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0590" y="3579971"/>
            <a:ext cx="495538" cy="495538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4720590" y="4273629"/>
            <a:ext cx="2567226" cy="3096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Visualización de Datos</a:t>
            </a:r>
            <a:endParaRPr lang="en-US" sz="1950" dirty="0"/>
          </a:p>
        </p:txBody>
      </p:sp>
      <p:sp>
        <p:nvSpPr>
          <p:cNvPr id="10" name="Text 4"/>
          <p:cNvSpPr/>
          <p:nvPr/>
        </p:nvSpPr>
        <p:spPr>
          <a:xfrm>
            <a:off x="4720590" y="4702135"/>
            <a:ext cx="3729752" cy="6343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Bing ofrece gráficos y estadísticas para comprender mejor la información.</a:t>
            </a:r>
            <a:endParaRPr lang="en-US" sz="155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658" y="5931098"/>
            <a:ext cx="495538" cy="495538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693658" y="6624757"/>
            <a:ext cx="2477691" cy="3096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Traducción Integrada</a:t>
            </a:r>
            <a:endParaRPr lang="en-US" sz="1950" dirty="0"/>
          </a:p>
        </p:txBody>
      </p:sp>
      <p:sp>
        <p:nvSpPr>
          <p:cNvPr id="13" name="Text 6"/>
          <p:cNvSpPr/>
          <p:nvPr/>
        </p:nvSpPr>
        <p:spPr>
          <a:xfrm>
            <a:off x="693658" y="7053263"/>
            <a:ext cx="3729633" cy="6343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Navega y traduce contenido en múltiples idiomas sin problemas.</a:t>
            </a:r>
            <a:endParaRPr lang="en-US" sz="1550" dirty="0"/>
          </a:p>
        </p:txBody>
      </p:sp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0590" y="5931098"/>
            <a:ext cx="495538" cy="495538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4720590" y="6624757"/>
            <a:ext cx="2477691" cy="3096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Recursos Educativos</a:t>
            </a:r>
            <a:endParaRPr lang="en-US" sz="1950" dirty="0"/>
          </a:p>
        </p:txBody>
      </p:sp>
      <p:sp>
        <p:nvSpPr>
          <p:cNvPr id="16" name="Text 8"/>
          <p:cNvSpPr/>
          <p:nvPr/>
        </p:nvSpPr>
        <p:spPr>
          <a:xfrm>
            <a:off x="4720590" y="7053263"/>
            <a:ext cx="3729752" cy="6343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Accede a cursos, tutoriales y material didáctico de forma sencilla.</a:t>
            </a:r>
            <a:endParaRPr lang="en-US" sz="1550" dirty="0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93A6185E-181F-05F6-AB8C-DD631C163C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41967" y="372069"/>
            <a:ext cx="5852340" cy="78031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73" y="608290"/>
            <a:ext cx="7597854" cy="13804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Asistentes Virtuales para la Enseñanza</a:t>
            </a:r>
            <a:endParaRPr lang="en-US" sz="43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073" y="2319933"/>
            <a:ext cx="1104424" cy="176712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208728" y="2540794"/>
            <a:ext cx="2761178" cy="345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CoPiLot</a:t>
            </a:r>
            <a:endParaRPr lang="en-US" sz="2150" dirty="0"/>
          </a:p>
        </p:txBody>
      </p:sp>
      <p:sp>
        <p:nvSpPr>
          <p:cNvPr id="6" name="Text 2"/>
          <p:cNvSpPr/>
          <p:nvPr/>
        </p:nvSpPr>
        <p:spPr>
          <a:xfrm>
            <a:off x="2208728" y="3018353"/>
            <a:ext cx="6162199" cy="706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Asistente virtual que facilita la planificación de lecciones y actividades.</a:t>
            </a:r>
            <a:endParaRPr lang="en-US" sz="17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073" y="4087058"/>
            <a:ext cx="1104424" cy="176712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208728" y="4307919"/>
            <a:ext cx="2761178" cy="345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Magic School</a:t>
            </a:r>
            <a:endParaRPr lang="en-US" sz="2150" dirty="0"/>
          </a:p>
        </p:txBody>
      </p:sp>
      <p:sp>
        <p:nvSpPr>
          <p:cNvPr id="9" name="Text 4"/>
          <p:cNvSpPr/>
          <p:nvPr/>
        </p:nvSpPr>
        <p:spPr>
          <a:xfrm>
            <a:off x="2208728" y="4785479"/>
            <a:ext cx="6162199" cy="706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Herramienta de IA que ayuda a personalizar el aprendizaje de los estudiantes.</a:t>
            </a:r>
            <a:endParaRPr lang="en-US" sz="17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073" y="5854184"/>
            <a:ext cx="1104424" cy="176712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208728" y="6075045"/>
            <a:ext cx="2761178" cy="345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Otros Asistentes</a:t>
            </a:r>
            <a:endParaRPr lang="en-US" sz="2150" dirty="0"/>
          </a:p>
        </p:txBody>
      </p:sp>
      <p:sp>
        <p:nvSpPr>
          <p:cNvPr id="12" name="Text 6"/>
          <p:cNvSpPr/>
          <p:nvPr/>
        </p:nvSpPr>
        <p:spPr>
          <a:xfrm>
            <a:off x="2208728" y="6552605"/>
            <a:ext cx="6162199" cy="353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Explorando soluciones como Fireflay, Idiogram, Lummi y más.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904149" y="1384905"/>
            <a:ext cx="1174551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Conclusión y Beneficios del Curso Erasmus.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4545983" y="340143"/>
            <a:ext cx="985980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2023-1-ES01-KA131-HED-000124807</a:t>
            </a:r>
            <a:endParaRPr lang="en-US" sz="44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122" y="311773"/>
            <a:ext cx="3641834" cy="76551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67666" y="7172165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En conclusión, este curso Erasmus en Atenas fue  una experiencia enriquecedora al combinar la enseñanza presencial con las últimas herramientas de inteligencia artificial en educación. </a:t>
            </a:r>
            <a:endParaRPr lang="en-US" sz="175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93D2FD6-6B0D-CA34-FADB-897BD71B0A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5878" y="2297592"/>
            <a:ext cx="8303405" cy="46706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996</Words>
  <Application>Microsoft Office PowerPoint</Application>
  <PresentationFormat>Personalizado</PresentationFormat>
  <Paragraphs>75</Paragraphs>
  <Slides>9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Roboto</vt:lpstr>
      <vt:lpstr>Raleway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 LUISA GARCIA ALVAREZ</cp:lastModifiedBy>
  <cp:revision>2</cp:revision>
  <dcterms:created xsi:type="dcterms:W3CDTF">2024-09-22T17:13:54Z</dcterms:created>
  <dcterms:modified xsi:type="dcterms:W3CDTF">2024-09-22T18:05:05Z</dcterms:modified>
</cp:coreProperties>
</file>