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Nunito Semi Bold" panose="020B0604020202020204" charset="0"/>
      <p:regular r:id="rId13"/>
    </p:embeddedFont>
    <p:embeddedFont>
      <p:font typeface="PT Sans" panose="020B0503020203020204" pitchFamily="34" charset="0"/>
      <p:regular r:id="rId1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65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794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4445675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ERASMUS 2024/25: Body-Mind-Nature connection</a:t>
            </a:r>
          </a:p>
          <a:p>
            <a:pPr marL="0" indent="0" algn="l">
              <a:lnSpc>
                <a:spcPts val="5500"/>
              </a:lnSpc>
              <a:buNone/>
            </a:pPr>
            <a:endParaRPr lang="en-US" sz="4400" dirty="0">
              <a:solidFill>
                <a:srgbClr val="00002E"/>
              </a:solidFill>
              <a:latin typeface="Nunito Semi Bold" pitchFamily="34" charset="0"/>
              <a:ea typeface="Nunito Semi Bold" pitchFamily="34" charset="-122"/>
              <a:cs typeface="Nunito Semi Bold" pitchFamily="34" charset="-120"/>
            </a:endParaRPr>
          </a:p>
          <a:p>
            <a:pPr marL="0" indent="0" algn="l">
              <a:lnSpc>
                <a:spcPts val="5500"/>
              </a:lnSpc>
              <a:buNone/>
            </a:pP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6212681"/>
            <a:ext cx="4505920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endParaRPr lang="en-US" sz="35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8E25A30-7EFF-D526-C5CE-4D5F321F4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1567" y="7144945"/>
            <a:ext cx="4867954" cy="10002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675870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9239" y="583644"/>
            <a:ext cx="6715363" cy="486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LUNES 18/08/25: </a:t>
            </a:r>
            <a:r>
              <a:rPr lang="en-US" sz="3050" dirty="0">
                <a:solidFill>
                  <a:srgbClr val="2D4DF2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"Going to the roots"</a:t>
            </a:r>
            <a:endParaRPr lang="en-US" sz="3050" dirty="0"/>
          </a:p>
        </p:txBody>
      </p:sp>
      <p:sp>
        <p:nvSpPr>
          <p:cNvPr id="4" name="Shape 1"/>
          <p:cNvSpPr/>
          <p:nvPr/>
        </p:nvSpPr>
        <p:spPr>
          <a:xfrm>
            <a:off x="579239" y="1566863"/>
            <a:ext cx="7985522" cy="1209437"/>
          </a:xfrm>
          <a:prstGeom prst="roundRect">
            <a:avLst>
              <a:gd name="adj" fmla="val 9073"/>
            </a:avLst>
          </a:prstGeom>
          <a:solidFill>
            <a:srgbClr val="F3F3FF">
              <a:alpha val="75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Shape 2"/>
          <p:cNvSpPr/>
          <p:nvPr/>
        </p:nvSpPr>
        <p:spPr>
          <a:xfrm>
            <a:off x="579239" y="1544002"/>
            <a:ext cx="7985522" cy="91440"/>
          </a:xfrm>
          <a:prstGeom prst="roundRect">
            <a:avLst>
              <a:gd name="adj" fmla="val 271493"/>
            </a:avLst>
          </a:prstGeom>
          <a:solidFill>
            <a:srgbClr val="2D4DF2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4323755" y="1318617"/>
            <a:ext cx="496491" cy="496491"/>
          </a:xfrm>
          <a:prstGeom prst="roundRect">
            <a:avLst>
              <a:gd name="adj" fmla="val 184173"/>
            </a:avLst>
          </a:prstGeom>
          <a:solidFill>
            <a:srgbClr val="2D4DF2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/>
          <p:nvPr/>
        </p:nvSpPr>
        <p:spPr>
          <a:xfrm>
            <a:off x="4472702" y="1442680"/>
            <a:ext cx="198596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67596" y="1980605"/>
            <a:ext cx="3636050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MOVEMENT AND BREATHING SESSION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67596" y="2323148"/>
            <a:ext cx="7608808" cy="264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Sesión introductoria para conectar con nuestro cuerpo a través del movimiento y la respiración consciente.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79239" y="3190042"/>
            <a:ext cx="7985522" cy="1209437"/>
          </a:xfrm>
          <a:prstGeom prst="roundRect">
            <a:avLst>
              <a:gd name="adj" fmla="val 9073"/>
            </a:avLst>
          </a:prstGeom>
          <a:solidFill>
            <a:srgbClr val="F3F3FF">
              <a:alpha val="75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Shape 8"/>
          <p:cNvSpPr/>
          <p:nvPr/>
        </p:nvSpPr>
        <p:spPr>
          <a:xfrm>
            <a:off x="579239" y="3167182"/>
            <a:ext cx="7985522" cy="91440"/>
          </a:xfrm>
          <a:prstGeom prst="roundRect">
            <a:avLst>
              <a:gd name="adj" fmla="val 271493"/>
            </a:avLst>
          </a:prstGeom>
          <a:solidFill>
            <a:srgbClr val="018CE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9"/>
          <p:cNvSpPr/>
          <p:nvPr/>
        </p:nvSpPr>
        <p:spPr>
          <a:xfrm>
            <a:off x="4323755" y="2941796"/>
            <a:ext cx="496491" cy="496491"/>
          </a:xfrm>
          <a:prstGeom prst="roundRect">
            <a:avLst>
              <a:gd name="adj" fmla="val 184173"/>
            </a:avLst>
          </a:prstGeom>
          <a:solidFill>
            <a:srgbClr val="2D4DF2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Text 10"/>
          <p:cNvSpPr/>
          <p:nvPr/>
        </p:nvSpPr>
        <p:spPr>
          <a:xfrm>
            <a:off x="4472702" y="3065859"/>
            <a:ext cx="198596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767596" y="3603784"/>
            <a:ext cx="4290060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HEALTHY BRUNCH. MINERALS AND VITAMINS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767596" y="3946327"/>
            <a:ext cx="7608808" cy="264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Desayuno saludable enfocado en la importancia de los minerales y vitaminas para nuestro bienestar.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79239" y="4813221"/>
            <a:ext cx="7985522" cy="1209437"/>
          </a:xfrm>
          <a:prstGeom prst="roundRect">
            <a:avLst>
              <a:gd name="adj" fmla="val 9073"/>
            </a:avLst>
          </a:prstGeom>
          <a:solidFill>
            <a:srgbClr val="F3F3FF">
              <a:alpha val="75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Shape 14"/>
          <p:cNvSpPr/>
          <p:nvPr/>
        </p:nvSpPr>
        <p:spPr>
          <a:xfrm>
            <a:off x="579239" y="4790361"/>
            <a:ext cx="7985522" cy="91440"/>
          </a:xfrm>
          <a:prstGeom prst="roundRect">
            <a:avLst>
              <a:gd name="adj" fmla="val 271493"/>
            </a:avLst>
          </a:prstGeom>
          <a:solidFill>
            <a:srgbClr val="DA33BF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Shape 15"/>
          <p:cNvSpPr/>
          <p:nvPr/>
        </p:nvSpPr>
        <p:spPr>
          <a:xfrm>
            <a:off x="4323755" y="4564975"/>
            <a:ext cx="496491" cy="496491"/>
          </a:xfrm>
          <a:prstGeom prst="roundRect">
            <a:avLst>
              <a:gd name="adj" fmla="val 184173"/>
            </a:avLst>
          </a:prstGeom>
          <a:solidFill>
            <a:srgbClr val="2D4DF2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Text 16"/>
          <p:cNvSpPr/>
          <p:nvPr/>
        </p:nvSpPr>
        <p:spPr>
          <a:xfrm>
            <a:off x="4472702" y="4689038"/>
            <a:ext cx="198596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767596" y="5226963"/>
            <a:ext cx="2432447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SCHOOL PRESENTATIONS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767596" y="5569506"/>
            <a:ext cx="7608808" cy="264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Presentaciones de los diferentes centros educativos participantes en la movilidad Erasmus+.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579239" y="6436400"/>
            <a:ext cx="7985522" cy="1209437"/>
          </a:xfrm>
          <a:prstGeom prst="roundRect">
            <a:avLst>
              <a:gd name="adj" fmla="val 9073"/>
            </a:avLst>
          </a:prstGeom>
          <a:solidFill>
            <a:srgbClr val="F3F3FF">
              <a:alpha val="75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3" name="Shape 20"/>
          <p:cNvSpPr/>
          <p:nvPr/>
        </p:nvSpPr>
        <p:spPr>
          <a:xfrm>
            <a:off x="579239" y="6413540"/>
            <a:ext cx="7985522" cy="91440"/>
          </a:xfrm>
          <a:prstGeom prst="roundRect">
            <a:avLst>
              <a:gd name="adj" fmla="val 271493"/>
            </a:avLst>
          </a:prstGeom>
          <a:solidFill>
            <a:srgbClr val="2D4DF2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Shape 21"/>
          <p:cNvSpPr/>
          <p:nvPr/>
        </p:nvSpPr>
        <p:spPr>
          <a:xfrm>
            <a:off x="4323755" y="6188154"/>
            <a:ext cx="496491" cy="496491"/>
          </a:xfrm>
          <a:prstGeom prst="roundRect">
            <a:avLst>
              <a:gd name="adj" fmla="val 184173"/>
            </a:avLst>
          </a:prstGeom>
          <a:solidFill>
            <a:srgbClr val="2D4DF2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5" name="Text 22"/>
          <p:cNvSpPr/>
          <p:nvPr/>
        </p:nvSpPr>
        <p:spPr>
          <a:xfrm>
            <a:off x="4472702" y="6312218"/>
            <a:ext cx="198596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4</a:t>
            </a:r>
            <a:endParaRPr lang="en-US" sz="1550" dirty="0"/>
          </a:p>
        </p:txBody>
      </p:sp>
      <p:sp>
        <p:nvSpPr>
          <p:cNvPr id="26" name="Text 23"/>
          <p:cNvSpPr/>
          <p:nvPr/>
        </p:nvSpPr>
        <p:spPr>
          <a:xfrm>
            <a:off x="767596" y="6850142"/>
            <a:ext cx="5401628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INNER WORD. HOW TO CONNECT YOUR BODY AND MIND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767596" y="7192685"/>
            <a:ext cx="7608808" cy="264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Teoría y ejercicios prácticos sobre la conexión cuerpo-mente para lograr un mayor bienestar.</a:t>
            </a:r>
            <a:endParaRPr lang="en-US" sz="1300" dirty="0"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09E389CE-5056-0879-2F7E-E9561B5D5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9177" y="7229335"/>
            <a:ext cx="4867954" cy="10002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1142" y="440888"/>
            <a:ext cx="6376868" cy="471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MARTES 19/08/25: </a:t>
            </a:r>
            <a:r>
              <a:rPr lang="en-US" sz="2950" dirty="0">
                <a:solidFill>
                  <a:srgbClr val="018CE1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"Flow like water"</a:t>
            </a:r>
            <a:endParaRPr lang="en-US" sz="2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42" y="1333381"/>
            <a:ext cx="6558439" cy="65584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61142" y="8072199"/>
            <a:ext cx="2263735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Actividades del día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561142" y="8515350"/>
            <a:ext cx="6558439" cy="513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El segundo día nos centraremos en la fluidez y la conexión con el agua, elemento fundamental en la naturaleza islandesa.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7518440" y="1333381"/>
            <a:ext cx="6558439" cy="1661041"/>
          </a:xfrm>
          <a:prstGeom prst="roundRect">
            <a:avLst>
              <a:gd name="adj" fmla="val 14480"/>
            </a:avLst>
          </a:prstGeom>
          <a:solidFill>
            <a:srgbClr val="F3F3FF"/>
          </a:solidFill>
          <a:ln w="15240">
            <a:solidFill>
              <a:srgbClr val="2D4DF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/>
          <p:nvPr/>
        </p:nvSpPr>
        <p:spPr>
          <a:xfrm>
            <a:off x="7693938" y="1508879"/>
            <a:ext cx="2812018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BODY AWARENESS ACTIVITIES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693938" y="1904881"/>
            <a:ext cx="6207443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CONECTING WITH OTHERS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693938" y="2305764"/>
            <a:ext cx="6207443" cy="513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Ejercicios para desarrollar la conciencia corporal y mejorar la conexión con los demás participantes.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7518440" y="3154680"/>
            <a:ext cx="6558439" cy="1661041"/>
          </a:xfrm>
          <a:prstGeom prst="roundRect">
            <a:avLst>
              <a:gd name="adj" fmla="val 14480"/>
            </a:avLst>
          </a:prstGeom>
          <a:solidFill>
            <a:srgbClr val="F3F3FF"/>
          </a:solidFill>
          <a:ln w="15240">
            <a:solidFill>
              <a:srgbClr val="018CE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/>
          <p:nvPr/>
        </p:nvSpPr>
        <p:spPr>
          <a:xfrm>
            <a:off x="7693938" y="3330178"/>
            <a:ext cx="279582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WATER ACTIVITIES CONTRAST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693938" y="3726180"/>
            <a:ext cx="6207443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BATHS, BREATHWORK AND APNEA ACTIVITIES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7693938" y="4127063"/>
            <a:ext cx="6207443" cy="513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Actividades acuáticas que incluyen baños, ejercicios de respiración y técnicas de apnea en el entorno natural islandés.</a:t>
            </a:r>
            <a:endParaRPr lang="en-US" sz="125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92A968B-62AB-8346-2BDC-02036ED8F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9177" y="7213380"/>
            <a:ext cx="4867954" cy="10002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4470" y="0"/>
            <a:ext cx="5335929" cy="652812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3183" y="748427"/>
            <a:ext cx="7737634" cy="1181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2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MIÉRCOLES 20/08/25: </a:t>
            </a:r>
            <a:r>
              <a:rPr lang="en-US" sz="2950" dirty="0">
                <a:solidFill>
                  <a:srgbClr val="DA33B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"Jugaad Challenge"</a:t>
            </a:r>
            <a:endParaRPr lang="en-US" sz="29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83" y="2231588"/>
            <a:ext cx="1004530" cy="146030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908572" y="2432447"/>
            <a:ext cx="2951559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SCHOOL PRESENTATIONS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1908572" y="2848332"/>
            <a:ext cx="6532245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Continuación de las presentaciones de los centros educativos participantes, compartiendo experiencias y metodologías.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183" y="3691890"/>
            <a:ext cx="1004530" cy="146030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908572" y="3892748"/>
            <a:ext cx="5197793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HEALTHY AND LOCAL NUTRITIONAL BRUNCH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1908572" y="4308634"/>
            <a:ext cx="6532245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Desayuno saludable elaborado con productos locales islandeses, enfocado en la nutrición consciente.</a:t>
            </a:r>
            <a:endParaRPr lang="en-US" sz="15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183" y="5152192"/>
            <a:ext cx="1004530" cy="146030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908572" y="5353050"/>
            <a:ext cx="4286488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BREATHWORK AND VISUAL MEMORY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1908572" y="5768935"/>
            <a:ext cx="6532245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Ejercicios de respiración combinados con técnicas de memoria visual para mejorar la concentración y el bienestar mental.</a:t>
            </a:r>
            <a:endParaRPr lang="en-US" sz="1550" dirty="0"/>
          </a:p>
        </p:txBody>
      </p:sp>
      <p:sp>
        <p:nvSpPr>
          <p:cNvPr id="13" name="Text 7"/>
          <p:cNvSpPr/>
          <p:nvPr/>
        </p:nvSpPr>
        <p:spPr>
          <a:xfrm>
            <a:off x="703183" y="6838474"/>
            <a:ext cx="7737634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El "Jugaad Challenge" nos invita a encontrar soluciones creativas utilizando los recursos disponibles, aplicando este concepto a nuestro bienestar personal.</a:t>
            </a:r>
            <a:endParaRPr lang="en-US" sz="155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15C0E0FD-2B46-74D5-FEAD-38CD916DB5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9177" y="7211909"/>
            <a:ext cx="4867954" cy="10002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3155" y="607338"/>
            <a:ext cx="7730490" cy="1112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2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JUEVES 21/08/25: </a:t>
            </a:r>
            <a:r>
              <a:rPr lang="en-US" sz="2950" dirty="0">
                <a:solidFill>
                  <a:srgbClr val="2D4DF2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"Growing (mountain)"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6193155" y="2299930"/>
            <a:ext cx="2796540" cy="712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Día de conexión con la montaña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193155" y="3214568"/>
            <a:ext cx="2796540" cy="1615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Hoy nos centraremos en la conexión con la naturaleza a través de actividades en la montaña, simbolizando nuestro crecimiento personal.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9489996" y="2325172"/>
            <a:ext cx="201930" cy="2376368"/>
          </a:xfrm>
          <a:prstGeom prst="roundRect">
            <a:avLst>
              <a:gd name="adj" fmla="val 150010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/>
          <p:nvPr/>
        </p:nvSpPr>
        <p:spPr>
          <a:xfrm>
            <a:off x="9893856" y="2527102"/>
            <a:ext cx="3539847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BODY AWARENESS ACTIVITIES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9893856" y="3025854"/>
            <a:ext cx="4037290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CONNECTING MIND AND NATURE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9893856" y="3530560"/>
            <a:ext cx="4037290" cy="969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Ejercicios de conciencia corporal diseñados específicamente para conectar nuestra mente con el entorno natural islandés.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9792891" y="4903470"/>
            <a:ext cx="201930" cy="2180236"/>
          </a:xfrm>
          <a:prstGeom prst="roundRect">
            <a:avLst>
              <a:gd name="adj" fmla="val 150010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/>
          <p:nvPr/>
        </p:nvSpPr>
        <p:spPr>
          <a:xfrm>
            <a:off x="10196751" y="5105400"/>
            <a:ext cx="3734395" cy="593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MOUNTAIN ACTIVITY: BEYOND TREKKING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0196751" y="5900976"/>
            <a:ext cx="3734395" cy="1292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Experiencia de senderismo que va más allá del simple recorrido, incorporando elementos de mindfulness y conexión con la naturaleza.</a:t>
            </a:r>
            <a:endParaRPr lang="en-US" sz="1550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9A496B5-E6BC-AAB3-D3E7-96EA86858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9177" y="7229335"/>
            <a:ext cx="4867954" cy="10002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0688" y="0"/>
            <a:ext cx="5069711" cy="63734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1055" y="832723"/>
            <a:ext cx="7501890" cy="1379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2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VIERNES 22/08/25: </a:t>
            </a:r>
            <a:r>
              <a:rPr lang="en-US" sz="2900" dirty="0">
                <a:solidFill>
                  <a:srgbClr val="018CE1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"To the fullest"</a:t>
            </a:r>
            <a:r>
              <a:rPr lang="en-US" sz="2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 (Parte 1)</a:t>
            </a:r>
            <a:endParaRPr lang="en-US" sz="2900" dirty="0"/>
          </a:p>
        </p:txBody>
      </p:sp>
      <p:sp>
        <p:nvSpPr>
          <p:cNvPr id="4" name="Shape 1"/>
          <p:cNvSpPr/>
          <p:nvPr/>
        </p:nvSpPr>
        <p:spPr>
          <a:xfrm>
            <a:off x="821055" y="2564487"/>
            <a:ext cx="7501890" cy="2111216"/>
          </a:xfrm>
          <a:prstGeom prst="roundRect">
            <a:avLst>
              <a:gd name="adj" fmla="val 16668"/>
            </a:avLst>
          </a:prstGeom>
          <a:solidFill>
            <a:srgbClr val="F3F3FF">
              <a:alpha val="75000"/>
            </a:srgbClr>
          </a:solidFill>
          <a:ln w="30480">
            <a:solidFill>
              <a:srgbClr val="2D4DF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Shape 2"/>
          <p:cNvSpPr/>
          <p:nvPr/>
        </p:nvSpPr>
        <p:spPr>
          <a:xfrm>
            <a:off x="851535" y="2594967"/>
            <a:ext cx="938332" cy="2050256"/>
          </a:xfrm>
          <a:prstGeom prst="roundRect">
            <a:avLst>
              <a:gd name="adj" fmla="val 33605"/>
            </a:avLst>
          </a:prstGeom>
          <a:solidFill>
            <a:srgbClr val="F3F3FF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3"/>
          <p:cNvSpPr/>
          <p:nvPr/>
        </p:nvSpPr>
        <p:spPr>
          <a:xfrm>
            <a:off x="1133356" y="3400187"/>
            <a:ext cx="351830" cy="439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750" dirty="0"/>
          </a:p>
        </p:txBody>
      </p:sp>
      <p:sp>
        <p:nvSpPr>
          <p:cNvPr id="7" name="Text 4"/>
          <p:cNvSpPr/>
          <p:nvPr/>
        </p:nvSpPr>
        <p:spPr>
          <a:xfrm>
            <a:off x="2024420" y="2829520"/>
            <a:ext cx="6268045" cy="68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REVIEWING AND PRACTICING: MOVEMENT AND BREATHING SESSION</a:t>
            </a:r>
            <a:endParaRPr lang="en-US" sz="2150" dirty="0"/>
          </a:p>
        </p:txBody>
      </p:sp>
      <p:sp>
        <p:nvSpPr>
          <p:cNvPr id="8" name="Text 5"/>
          <p:cNvSpPr/>
          <p:nvPr/>
        </p:nvSpPr>
        <p:spPr>
          <a:xfrm>
            <a:off x="2024420" y="3660100"/>
            <a:ext cx="6268045" cy="750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Repaso y práctica de las técnicas de movimiento y respiración aprendidas durante la semana, consolidando lo aprendido.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821055" y="4910257"/>
            <a:ext cx="7501890" cy="2486501"/>
          </a:xfrm>
          <a:prstGeom prst="roundRect">
            <a:avLst>
              <a:gd name="adj" fmla="val 14153"/>
            </a:avLst>
          </a:prstGeom>
          <a:solidFill>
            <a:srgbClr val="F3F3FF">
              <a:alpha val="75000"/>
            </a:srgbClr>
          </a:solidFill>
          <a:ln w="30480">
            <a:solidFill>
              <a:srgbClr val="018CE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Shape 7"/>
          <p:cNvSpPr/>
          <p:nvPr/>
        </p:nvSpPr>
        <p:spPr>
          <a:xfrm>
            <a:off x="851535" y="4940737"/>
            <a:ext cx="938332" cy="2425541"/>
          </a:xfrm>
          <a:prstGeom prst="roundRect">
            <a:avLst>
              <a:gd name="adj" fmla="val 33605"/>
            </a:avLst>
          </a:prstGeom>
          <a:solidFill>
            <a:srgbClr val="F3F3FF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/>
          <p:nvPr/>
        </p:nvSpPr>
        <p:spPr>
          <a:xfrm>
            <a:off x="1133356" y="5933599"/>
            <a:ext cx="351830" cy="439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750" dirty="0"/>
          </a:p>
        </p:txBody>
      </p:sp>
      <p:sp>
        <p:nvSpPr>
          <p:cNvPr id="12" name="Text 9"/>
          <p:cNvSpPr/>
          <p:nvPr/>
        </p:nvSpPr>
        <p:spPr>
          <a:xfrm>
            <a:off x="2024420" y="5175290"/>
            <a:ext cx="6268045" cy="68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WORKSHOP: HOW TO DESIGN, PLAN AND DELIVER BMN SESSIONS</a:t>
            </a:r>
            <a:endParaRPr lang="en-US" sz="2150" dirty="0"/>
          </a:p>
        </p:txBody>
      </p:sp>
      <p:sp>
        <p:nvSpPr>
          <p:cNvPr id="13" name="Text 10"/>
          <p:cNvSpPr/>
          <p:nvPr/>
        </p:nvSpPr>
        <p:spPr>
          <a:xfrm>
            <a:off x="2024420" y="6005870"/>
            <a:ext cx="6268045" cy="1125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Taller práctico sobre cómo diseñar, planificar e impartir sesiones de conexión Cuerpo-Mente-Naturaleza en nuestros centros educativos.</a:t>
            </a:r>
            <a:endParaRPr lang="en-US" sz="180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D257DC5-79C4-1246-CC56-BD8B27B44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2445" y="7229335"/>
            <a:ext cx="4867954" cy="10002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3756" y="411480"/>
            <a:ext cx="7126486" cy="440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VIERNES 22/08/25: </a:t>
            </a:r>
            <a:r>
              <a:rPr lang="en-US" sz="2750" dirty="0">
                <a:solidFill>
                  <a:srgbClr val="018CE1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"To the fullest"</a:t>
            </a:r>
            <a:r>
              <a:rPr lang="en-US" sz="2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 (Parte 2)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56" y="1244441"/>
            <a:ext cx="5769817" cy="57698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756" y="7092625"/>
            <a:ext cx="2112764" cy="264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Nutrición consciente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523756" y="8435340"/>
            <a:ext cx="6608921" cy="239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HEALTHY BRUNCH. CORTISOL AND SUGAR LEVEL TOPIC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523756" y="8809434"/>
            <a:ext cx="6608921" cy="478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Desayuno saludable acompañado de una charla sobre la relación entre el cortisol, los niveles de azúcar y su impacto en nuestro bienestar.</a:t>
            </a:r>
            <a:endParaRPr lang="en-US" sz="11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5343" y="1244441"/>
            <a:ext cx="5769817" cy="576981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93144" y="7090451"/>
            <a:ext cx="2112764" cy="264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Arte y mindfulness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7505343" y="8435340"/>
            <a:ext cx="6608921" cy="239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SHODO. JAPANESE CALLIGRAPHY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7505343" y="8809434"/>
            <a:ext cx="6608921" cy="478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Taller de caligrafía japonesa como práctica de mindfulness y conexión entre cuerpo y mente a través del arte.</a:t>
            </a:r>
            <a:endParaRPr lang="en-US" sz="115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EF386A4-AB1F-D885-722E-115443D5A4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9177" y="7224666"/>
            <a:ext cx="4867954" cy="10002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2446" y="0"/>
            <a:ext cx="4867954" cy="730541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2711" y="575667"/>
            <a:ext cx="7678579" cy="1231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2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VIERNES 22/08/25: </a:t>
            </a:r>
            <a:r>
              <a:rPr lang="en-US" sz="2950" dirty="0">
                <a:solidFill>
                  <a:srgbClr val="DA33B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"To the fullest"</a:t>
            </a:r>
            <a:r>
              <a:rPr lang="en-US" sz="2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 (Parte 3)</a:t>
            </a:r>
            <a:endParaRPr lang="en-US" sz="2950" dirty="0"/>
          </a:p>
        </p:txBody>
      </p:sp>
      <p:sp>
        <p:nvSpPr>
          <p:cNvPr id="4" name="Shape 1"/>
          <p:cNvSpPr/>
          <p:nvPr/>
        </p:nvSpPr>
        <p:spPr>
          <a:xfrm>
            <a:off x="732711" y="2121218"/>
            <a:ext cx="3734633" cy="3188851"/>
          </a:xfrm>
          <a:prstGeom prst="roundRect">
            <a:avLst>
              <a:gd name="adj" fmla="val 9849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964883" y="2353389"/>
            <a:ext cx="3270290" cy="923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ENTREGA DE LOS CERTIFICADOS DE ASISTENCIA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964883" y="3402687"/>
            <a:ext cx="3270290" cy="1675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Ceremonia de entrega de certificados que acreditan la participación en el curso Erasmus+ sobre conexión Cuerpo-Mente-Naturaleza.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676656" y="2121218"/>
            <a:ext cx="3734633" cy="3188851"/>
          </a:xfrm>
          <a:prstGeom prst="roundRect">
            <a:avLst>
              <a:gd name="adj" fmla="val 9849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4908828" y="2353389"/>
            <a:ext cx="3270290" cy="615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INTERCAMBIO DE EXPERIENCIAS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4908828" y="3094792"/>
            <a:ext cx="3270290" cy="1675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Espacio para compartir las experiencias vividas durante la semana y reflexionar sobre su aplicación en nuestros centros educativos.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32711" y="5519380"/>
            <a:ext cx="7678579" cy="1567934"/>
          </a:xfrm>
          <a:prstGeom prst="roundRect">
            <a:avLst>
              <a:gd name="adj" fmla="val 20030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/>
          <p:nvPr/>
        </p:nvSpPr>
        <p:spPr>
          <a:xfrm>
            <a:off x="964883" y="5751552"/>
            <a:ext cx="5394722" cy="307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POSIBLES COOPERACIONES ENTRE CENTROS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964883" y="6185059"/>
            <a:ext cx="7214235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Discusión sobre futuras colaboraciones entre los centros participantes para continuar desarrollando proyectos relacionados con el bienestar.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32711" y="7322820"/>
            <a:ext cx="7678579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HEALTHY BRUNCH. CORTISOL AND SUGAR LEVEL</a:t>
            </a:r>
            <a:endParaRPr lang="en-US" sz="160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D7EC5B6-7C6C-A3C4-01E5-8C1FC0C66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9177" y="7229334"/>
            <a:ext cx="4867954" cy="10002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7619" y="0"/>
            <a:ext cx="4882781" cy="73241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113" y="890588"/>
            <a:ext cx="8095774" cy="881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Beneficios del curso </a:t>
            </a:r>
            <a:r>
              <a:rPr lang="en-US" sz="2750" dirty="0">
                <a:solidFill>
                  <a:srgbClr val="2D4DF2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Body-Mind-Nature connection</a:t>
            </a:r>
            <a:endParaRPr lang="en-US" sz="27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13" y="1996202"/>
            <a:ext cx="374333" cy="37433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24113" y="2557701"/>
            <a:ext cx="1762006" cy="220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Bienestar mental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524113" y="2867739"/>
            <a:ext cx="8095774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Técnicas para reducir el estrés y mejorar la concentración que pueden implementarse en el entorno educativo.</a:t>
            </a:r>
            <a:endParaRPr lang="en-US" sz="11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13" y="3406735"/>
            <a:ext cx="374333" cy="37433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4113" y="3968234"/>
            <a:ext cx="1762006" cy="220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Conciencia corporal</a:t>
            </a:r>
            <a:endParaRPr lang="en-US" sz="1400" dirty="0"/>
          </a:p>
        </p:txBody>
      </p:sp>
      <p:sp>
        <p:nvSpPr>
          <p:cNvPr id="9" name="Text 4"/>
          <p:cNvSpPr/>
          <p:nvPr/>
        </p:nvSpPr>
        <p:spPr>
          <a:xfrm>
            <a:off x="524113" y="4278273"/>
            <a:ext cx="8095774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Herramientas para desarrollar una mayor conexión con nuestro cuerpo y transmitir esta conciencia a nuestros estudiantes.</a:t>
            </a:r>
            <a:endParaRPr lang="en-US" sz="11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113" y="4817269"/>
            <a:ext cx="374333" cy="37433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24113" y="5378768"/>
            <a:ext cx="2157532" cy="220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Conexión con la naturaleza</a:t>
            </a:r>
            <a:endParaRPr lang="en-US" sz="1400" dirty="0"/>
          </a:p>
        </p:txBody>
      </p:sp>
      <p:sp>
        <p:nvSpPr>
          <p:cNvPr id="12" name="Text 6"/>
          <p:cNvSpPr/>
          <p:nvPr/>
        </p:nvSpPr>
        <p:spPr>
          <a:xfrm>
            <a:off x="524113" y="5688806"/>
            <a:ext cx="8095774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Estrategias para incorporar el entorno natural en las actividades educativas, promoviendo un estilo de vida más saludable.</a:t>
            </a:r>
            <a:endParaRPr lang="en-US" sz="11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113" y="6227802"/>
            <a:ext cx="374333" cy="37433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24113" y="6789301"/>
            <a:ext cx="2080617" cy="220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Cooperación internacional</a:t>
            </a:r>
            <a:endParaRPr lang="en-US" sz="1400" dirty="0"/>
          </a:p>
        </p:txBody>
      </p:sp>
      <p:sp>
        <p:nvSpPr>
          <p:cNvPr id="15" name="Text 8"/>
          <p:cNvSpPr/>
          <p:nvPr/>
        </p:nvSpPr>
        <p:spPr>
          <a:xfrm>
            <a:off x="524113" y="7099340"/>
            <a:ext cx="8095774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Oportunidades para establecer redes de colaboración entre centros educativos europeos con intereses comunes.</a:t>
            </a:r>
            <a:endParaRPr lang="en-US" sz="115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4F939F25-09F7-E874-ADFF-D2D896DB70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7619" y="7229335"/>
            <a:ext cx="4867954" cy="10002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3275" y="379690"/>
            <a:ext cx="3665458" cy="4061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Información del proyecto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483275" y="1130856"/>
            <a:ext cx="2150388" cy="243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Detalles de la movilidad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83275" y="1512451"/>
            <a:ext cx="6663571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Centro de origen: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IES Álvaro Yáñez (Bembibre</a:t>
            </a:r>
            <a:r>
              <a:rPr lang="en-US" sz="10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)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83275" y="1857613"/>
            <a:ext cx="6663571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Profesora: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Noelia Prada Vicente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83275" y="2202775"/>
            <a:ext cx="6663571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Centro de destino: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Islandia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83275" y="2547938"/>
            <a:ext cx="6663571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Organización: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PMS ERASMUS PLUS S.L.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3275" y="2893100"/>
            <a:ext cx="6663571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Project code: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2024-1-ES01-KA131-HED-000126586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3275" y="3238262"/>
            <a:ext cx="6663571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Mobility ID: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16586-MOB-0004</a:t>
            </a:r>
            <a:endParaRPr lang="en-US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3057" y="250522"/>
            <a:ext cx="6451220" cy="64512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491174" y="7966948"/>
            <a:ext cx="1949410" cy="243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Curso Erasmus+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491174" y="8348543"/>
            <a:ext cx="6663571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2D4DF2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Body-Mind-Nature connection: Well-Being for a fully awareness and healthy lifestyle. Outdoor and environmental sessions.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491174" y="8914686"/>
            <a:ext cx="6663571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Una experiencia transformadora que proporciona herramientas prácticas para mejorar el bienestar integral a través de la conexión entre cuerpo, mente y naturaleza.</a:t>
            </a:r>
            <a:endParaRPr lang="en-US" sz="105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BEAB5D31-FC12-2477-5401-BCE382D70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9177" y="7210285"/>
            <a:ext cx="4867954" cy="1000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761</Words>
  <Application>Microsoft Office PowerPoint</Application>
  <PresentationFormat>Personalizado</PresentationFormat>
  <Paragraphs>91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PT Sans</vt:lpstr>
      <vt:lpstr>Arial</vt:lpstr>
      <vt:lpstr>Nunito Semi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NOELIA PRADA VICENTE</cp:lastModifiedBy>
  <cp:revision>2</cp:revision>
  <dcterms:created xsi:type="dcterms:W3CDTF">2025-08-26T09:13:46Z</dcterms:created>
  <dcterms:modified xsi:type="dcterms:W3CDTF">2025-08-26T16:10:15Z</dcterms:modified>
</cp:coreProperties>
</file>